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7" r:id="rId20"/>
    <p:sldId id="278" r:id="rId21"/>
    <p:sldId id="279" r:id="rId22"/>
    <p:sldId id="276" r:id="rId23"/>
    <p:sldId id="275" r:id="rId24"/>
    <p:sldId id="280" r:id="rId25"/>
    <p:sldId id="281" r:id="rId26"/>
    <p:sldId id="282" r:id="rId27"/>
    <p:sldId id="283" r:id="rId28"/>
    <p:sldId id="284" r:id="rId29"/>
    <p:sldId id="291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8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image" Target="../media/image67.wmf"/><Relationship Id="rId7" Type="http://schemas.openxmlformats.org/officeDocument/2006/relationships/image" Target="../media/image71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5" Type="http://schemas.openxmlformats.org/officeDocument/2006/relationships/image" Target="../media/image69.wmf"/><Relationship Id="rId10" Type="http://schemas.openxmlformats.org/officeDocument/2006/relationships/image" Target="../media/image74.wmf"/><Relationship Id="rId4" Type="http://schemas.openxmlformats.org/officeDocument/2006/relationships/image" Target="../media/image68.wmf"/><Relationship Id="rId9" Type="http://schemas.openxmlformats.org/officeDocument/2006/relationships/image" Target="../media/image7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93.wmf"/><Relationship Id="rId1" Type="http://schemas.openxmlformats.org/officeDocument/2006/relationships/image" Target="../media/image91.wmf"/><Relationship Id="rId4" Type="http://schemas.openxmlformats.org/officeDocument/2006/relationships/image" Target="../media/image8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97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1.wmf"/><Relationship Id="rId1" Type="http://schemas.openxmlformats.org/officeDocument/2006/relationships/image" Target="../media/image10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2.wmf"/><Relationship Id="rId5" Type="http://schemas.openxmlformats.org/officeDocument/2006/relationships/image" Target="../media/image111.wmf"/><Relationship Id="rId4" Type="http://schemas.openxmlformats.org/officeDocument/2006/relationships/image" Target="../media/image110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4.wmf"/><Relationship Id="rId1" Type="http://schemas.openxmlformats.org/officeDocument/2006/relationships/image" Target="../media/image113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3" Type="http://schemas.openxmlformats.org/officeDocument/2006/relationships/image" Target="../media/image117.wmf"/><Relationship Id="rId7" Type="http://schemas.openxmlformats.org/officeDocument/2006/relationships/image" Target="../media/image121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6" Type="http://schemas.openxmlformats.org/officeDocument/2006/relationships/image" Target="../media/image120.wmf"/><Relationship Id="rId5" Type="http://schemas.openxmlformats.org/officeDocument/2006/relationships/image" Target="../media/image119.wmf"/><Relationship Id="rId4" Type="http://schemas.openxmlformats.org/officeDocument/2006/relationships/image" Target="../media/image118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6" Type="http://schemas.openxmlformats.org/officeDocument/2006/relationships/image" Target="../media/image128.wmf"/><Relationship Id="rId5" Type="http://schemas.openxmlformats.org/officeDocument/2006/relationships/image" Target="../media/image127.wmf"/><Relationship Id="rId4" Type="http://schemas.openxmlformats.org/officeDocument/2006/relationships/image" Target="../media/image126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wmf"/><Relationship Id="rId2" Type="http://schemas.openxmlformats.org/officeDocument/2006/relationships/image" Target="../media/image130.wmf"/><Relationship Id="rId1" Type="http://schemas.openxmlformats.org/officeDocument/2006/relationships/image" Target="../media/image129.wmf"/><Relationship Id="rId6" Type="http://schemas.openxmlformats.org/officeDocument/2006/relationships/image" Target="../media/image134.wmf"/><Relationship Id="rId5" Type="http://schemas.openxmlformats.org/officeDocument/2006/relationships/image" Target="../media/image133.wmf"/><Relationship Id="rId4" Type="http://schemas.openxmlformats.org/officeDocument/2006/relationships/image" Target="../media/image132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wmf"/><Relationship Id="rId2" Type="http://schemas.openxmlformats.org/officeDocument/2006/relationships/image" Target="../media/image136.wmf"/><Relationship Id="rId1" Type="http://schemas.openxmlformats.org/officeDocument/2006/relationships/image" Target="../media/image135.wmf"/><Relationship Id="rId4" Type="http://schemas.openxmlformats.org/officeDocument/2006/relationships/image" Target="../media/image138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wmf"/><Relationship Id="rId2" Type="http://schemas.openxmlformats.org/officeDocument/2006/relationships/image" Target="../media/image140.wmf"/><Relationship Id="rId1" Type="http://schemas.openxmlformats.org/officeDocument/2006/relationships/image" Target="../media/image139.wmf"/><Relationship Id="rId6" Type="http://schemas.openxmlformats.org/officeDocument/2006/relationships/image" Target="../media/image144.wmf"/><Relationship Id="rId5" Type="http://schemas.openxmlformats.org/officeDocument/2006/relationships/image" Target="../media/image143.wmf"/><Relationship Id="rId4" Type="http://schemas.openxmlformats.org/officeDocument/2006/relationships/image" Target="../media/image142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7.wmf"/><Relationship Id="rId7" Type="http://schemas.openxmlformats.org/officeDocument/2006/relationships/image" Target="../media/image151.wmf"/><Relationship Id="rId2" Type="http://schemas.openxmlformats.org/officeDocument/2006/relationships/image" Target="../media/image146.wmf"/><Relationship Id="rId1" Type="http://schemas.openxmlformats.org/officeDocument/2006/relationships/image" Target="../media/image145.wmf"/><Relationship Id="rId6" Type="http://schemas.openxmlformats.org/officeDocument/2006/relationships/image" Target="../media/image150.wmf"/><Relationship Id="rId5" Type="http://schemas.openxmlformats.org/officeDocument/2006/relationships/image" Target="../media/image149.wmf"/><Relationship Id="rId4" Type="http://schemas.openxmlformats.org/officeDocument/2006/relationships/image" Target="../media/image148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4.wmf"/><Relationship Id="rId2" Type="http://schemas.openxmlformats.org/officeDocument/2006/relationships/image" Target="../media/image153.wmf"/><Relationship Id="rId1" Type="http://schemas.openxmlformats.org/officeDocument/2006/relationships/image" Target="../media/image152.wmf"/><Relationship Id="rId6" Type="http://schemas.openxmlformats.org/officeDocument/2006/relationships/image" Target="../media/image157.wmf"/><Relationship Id="rId5" Type="http://schemas.openxmlformats.org/officeDocument/2006/relationships/image" Target="../media/image156.wmf"/><Relationship Id="rId4" Type="http://schemas.openxmlformats.org/officeDocument/2006/relationships/image" Target="../media/image15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9.wmf"/><Relationship Id="rId1" Type="http://schemas.openxmlformats.org/officeDocument/2006/relationships/image" Target="../media/image15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image" Target="../media/image6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leasemakeanote.blogspot.tw/2010/02/9-derivation-of-continuity-equation-in.html" TargetMode="External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5.bin"/><Relationship Id="rId18" Type="http://schemas.openxmlformats.org/officeDocument/2006/relationships/image" Target="../media/image56.wmf"/><Relationship Id="rId3" Type="http://schemas.openxmlformats.org/officeDocument/2006/relationships/oleObject" Target="../embeddings/oleObject50.bin"/><Relationship Id="rId21" Type="http://schemas.openxmlformats.org/officeDocument/2006/relationships/oleObject" Target="../embeddings/oleObject59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3.wmf"/><Relationship Id="rId17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5.wmf"/><Relationship Id="rId20" Type="http://schemas.openxmlformats.org/officeDocument/2006/relationships/image" Target="../media/image57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10" Type="http://schemas.openxmlformats.org/officeDocument/2006/relationships/image" Target="../media/image52.wmf"/><Relationship Id="rId19" Type="http://schemas.openxmlformats.org/officeDocument/2006/relationships/oleObject" Target="../embeddings/oleObject58.bin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4.wmf"/><Relationship Id="rId22" Type="http://schemas.openxmlformats.org/officeDocument/2006/relationships/image" Target="../media/image5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6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6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oleObject" Target="../embeddings/oleObject71.bin"/><Relationship Id="rId18" Type="http://schemas.openxmlformats.org/officeDocument/2006/relationships/image" Target="../media/image72.wmf"/><Relationship Id="rId3" Type="http://schemas.openxmlformats.org/officeDocument/2006/relationships/oleObject" Target="../embeddings/oleObject66.bin"/><Relationship Id="rId21" Type="http://schemas.openxmlformats.org/officeDocument/2006/relationships/oleObject" Target="../embeddings/oleObject75.bin"/><Relationship Id="rId7" Type="http://schemas.openxmlformats.org/officeDocument/2006/relationships/oleObject" Target="../embeddings/oleObject68.bin"/><Relationship Id="rId12" Type="http://schemas.openxmlformats.org/officeDocument/2006/relationships/image" Target="../media/image69.wmf"/><Relationship Id="rId17" Type="http://schemas.openxmlformats.org/officeDocument/2006/relationships/oleObject" Target="../embeddings/oleObject7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1.wmf"/><Relationship Id="rId20" Type="http://schemas.openxmlformats.org/officeDocument/2006/relationships/image" Target="../media/image73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6.wmf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7.bin"/><Relationship Id="rId15" Type="http://schemas.openxmlformats.org/officeDocument/2006/relationships/oleObject" Target="../embeddings/oleObject72.bin"/><Relationship Id="rId10" Type="http://schemas.openxmlformats.org/officeDocument/2006/relationships/image" Target="../media/image68.wmf"/><Relationship Id="rId19" Type="http://schemas.openxmlformats.org/officeDocument/2006/relationships/oleObject" Target="../embeddings/oleObject74.bin"/><Relationship Id="rId4" Type="http://schemas.openxmlformats.org/officeDocument/2006/relationships/image" Target="../media/image65.wmf"/><Relationship Id="rId9" Type="http://schemas.openxmlformats.org/officeDocument/2006/relationships/oleObject" Target="../embeddings/oleObject69.bin"/><Relationship Id="rId14" Type="http://schemas.openxmlformats.org/officeDocument/2006/relationships/image" Target="../media/image70.wmf"/><Relationship Id="rId22" Type="http://schemas.openxmlformats.org/officeDocument/2006/relationships/image" Target="../media/image74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13" Type="http://schemas.openxmlformats.org/officeDocument/2006/relationships/oleObject" Target="../embeddings/oleObject81.bin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12" Type="http://schemas.openxmlformats.org/officeDocument/2006/relationships/image" Target="../media/image8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7.wmf"/><Relationship Id="rId11" Type="http://schemas.openxmlformats.org/officeDocument/2006/relationships/oleObject" Target="../embeddings/oleObject80.bin"/><Relationship Id="rId5" Type="http://schemas.openxmlformats.org/officeDocument/2006/relationships/oleObject" Target="../embeddings/oleObject77.bin"/><Relationship Id="rId10" Type="http://schemas.openxmlformats.org/officeDocument/2006/relationships/image" Target="../media/image79.wmf"/><Relationship Id="rId4" Type="http://schemas.openxmlformats.org/officeDocument/2006/relationships/image" Target="../media/image76.wmf"/><Relationship Id="rId9" Type="http://schemas.openxmlformats.org/officeDocument/2006/relationships/oleObject" Target="../embeddings/oleObject79.bin"/><Relationship Id="rId14" Type="http://schemas.openxmlformats.org/officeDocument/2006/relationships/image" Target="../media/image8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3.wmf"/><Relationship Id="rId5" Type="http://schemas.openxmlformats.org/officeDocument/2006/relationships/oleObject" Target="../embeddings/oleObject83.bin"/><Relationship Id="rId4" Type="http://schemas.openxmlformats.org/officeDocument/2006/relationships/image" Target="../media/image8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7.bin"/><Relationship Id="rId12" Type="http://schemas.openxmlformats.org/officeDocument/2006/relationships/image" Target="../media/image8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86.wmf"/><Relationship Id="rId11" Type="http://schemas.openxmlformats.org/officeDocument/2006/relationships/oleObject" Target="../embeddings/oleObject89.bin"/><Relationship Id="rId5" Type="http://schemas.openxmlformats.org/officeDocument/2006/relationships/oleObject" Target="../embeddings/oleObject86.bin"/><Relationship Id="rId10" Type="http://schemas.openxmlformats.org/officeDocument/2006/relationships/image" Target="../media/image88.wmf"/><Relationship Id="rId4" Type="http://schemas.openxmlformats.org/officeDocument/2006/relationships/image" Target="../media/image85.wmf"/><Relationship Id="rId9" Type="http://schemas.openxmlformats.org/officeDocument/2006/relationships/oleObject" Target="../embeddings/oleObject8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7" Type="http://schemas.openxmlformats.org/officeDocument/2006/relationships/image" Target="../media/image9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1.bin"/><Relationship Id="rId5" Type="http://schemas.openxmlformats.org/officeDocument/2006/relationships/image" Target="../media/image90.wmf"/><Relationship Id="rId4" Type="http://schemas.openxmlformats.org/officeDocument/2006/relationships/oleObject" Target="../embeddings/oleObject9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image" Target="../media/image93.png"/><Relationship Id="rId7" Type="http://schemas.openxmlformats.org/officeDocument/2006/relationships/oleObject" Target="../embeddings/oleObject93.bin"/><Relationship Id="rId12" Type="http://schemas.openxmlformats.org/officeDocument/2006/relationships/image" Target="../media/image8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91.wmf"/><Relationship Id="rId11" Type="http://schemas.openxmlformats.org/officeDocument/2006/relationships/oleObject" Target="../embeddings/oleObject95.bin"/><Relationship Id="rId5" Type="http://schemas.openxmlformats.org/officeDocument/2006/relationships/oleObject" Target="../embeddings/oleObject92.bin"/><Relationship Id="rId10" Type="http://schemas.openxmlformats.org/officeDocument/2006/relationships/image" Target="../media/image86.wmf"/><Relationship Id="rId4" Type="http://schemas.openxmlformats.org/officeDocument/2006/relationships/image" Target="../media/image94.png"/><Relationship Id="rId9" Type="http://schemas.openxmlformats.org/officeDocument/2006/relationships/oleObject" Target="../embeddings/oleObject9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3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98.bin"/><Relationship Id="rId12" Type="http://schemas.openxmlformats.org/officeDocument/2006/relationships/image" Target="../media/image9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86.wmf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7.bin"/><Relationship Id="rId10" Type="http://schemas.openxmlformats.org/officeDocument/2006/relationships/image" Target="../media/image98.wmf"/><Relationship Id="rId4" Type="http://schemas.openxmlformats.org/officeDocument/2006/relationships/image" Target="../media/image97.wmf"/><Relationship Id="rId9" Type="http://schemas.openxmlformats.org/officeDocument/2006/relationships/oleObject" Target="../embeddings/oleObject9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01.wmf"/><Relationship Id="rId5" Type="http://schemas.openxmlformats.org/officeDocument/2006/relationships/oleObject" Target="../embeddings/oleObject102.bin"/><Relationship Id="rId4" Type="http://schemas.openxmlformats.org/officeDocument/2006/relationships/image" Target="../media/image10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3" Type="http://schemas.openxmlformats.org/officeDocument/2006/relationships/oleObject" Target="../embeddings/oleObject103.bin"/><Relationship Id="rId7" Type="http://schemas.openxmlformats.org/officeDocument/2006/relationships/oleObject" Target="../embeddings/oleObject105.bin"/><Relationship Id="rId12" Type="http://schemas.openxmlformats.org/officeDocument/2006/relationships/image" Target="../media/image10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03.wmf"/><Relationship Id="rId11" Type="http://schemas.openxmlformats.org/officeDocument/2006/relationships/oleObject" Target="../embeddings/oleObject107.bin"/><Relationship Id="rId5" Type="http://schemas.openxmlformats.org/officeDocument/2006/relationships/oleObject" Target="../embeddings/oleObject104.bin"/><Relationship Id="rId10" Type="http://schemas.openxmlformats.org/officeDocument/2006/relationships/image" Target="../media/image105.wmf"/><Relationship Id="rId4" Type="http://schemas.openxmlformats.org/officeDocument/2006/relationships/image" Target="../media/image102.wmf"/><Relationship Id="rId9" Type="http://schemas.openxmlformats.org/officeDocument/2006/relationships/oleObject" Target="../embeddings/oleObject106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oleObject" Target="../embeddings/oleObject113.bin"/><Relationship Id="rId3" Type="http://schemas.openxmlformats.org/officeDocument/2006/relationships/oleObject" Target="../embeddings/oleObject108.bin"/><Relationship Id="rId7" Type="http://schemas.openxmlformats.org/officeDocument/2006/relationships/oleObject" Target="../embeddings/oleObject110.bin"/><Relationship Id="rId12" Type="http://schemas.openxmlformats.org/officeDocument/2006/relationships/image" Target="../media/image1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08.wmf"/><Relationship Id="rId11" Type="http://schemas.openxmlformats.org/officeDocument/2006/relationships/oleObject" Target="../embeddings/oleObject112.bin"/><Relationship Id="rId5" Type="http://schemas.openxmlformats.org/officeDocument/2006/relationships/oleObject" Target="../embeddings/oleObject109.bin"/><Relationship Id="rId10" Type="http://schemas.openxmlformats.org/officeDocument/2006/relationships/image" Target="../media/image110.wmf"/><Relationship Id="rId4" Type="http://schemas.openxmlformats.org/officeDocument/2006/relationships/image" Target="../media/image107.wmf"/><Relationship Id="rId9" Type="http://schemas.openxmlformats.org/officeDocument/2006/relationships/oleObject" Target="../embeddings/oleObject111.bin"/><Relationship Id="rId14" Type="http://schemas.openxmlformats.org/officeDocument/2006/relationships/image" Target="../media/image112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14.wmf"/><Relationship Id="rId5" Type="http://schemas.openxmlformats.org/officeDocument/2006/relationships/oleObject" Target="../embeddings/oleObject115.bin"/><Relationship Id="rId4" Type="http://schemas.openxmlformats.org/officeDocument/2006/relationships/image" Target="../media/image113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wmf"/><Relationship Id="rId13" Type="http://schemas.openxmlformats.org/officeDocument/2006/relationships/oleObject" Target="../embeddings/oleObject121.bin"/><Relationship Id="rId18" Type="http://schemas.openxmlformats.org/officeDocument/2006/relationships/image" Target="../media/image122.wmf"/><Relationship Id="rId3" Type="http://schemas.openxmlformats.org/officeDocument/2006/relationships/oleObject" Target="../embeddings/oleObject116.bin"/><Relationship Id="rId7" Type="http://schemas.openxmlformats.org/officeDocument/2006/relationships/oleObject" Target="../embeddings/oleObject118.bin"/><Relationship Id="rId12" Type="http://schemas.openxmlformats.org/officeDocument/2006/relationships/image" Target="../media/image119.wmf"/><Relationship Id="rId17" Type="http://schemas.openxmlformats.org/officeDocument/2006/relationships/oleObject" Target="../embeddings/oleObject12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1.wmf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16.wmf"/><Relationship Id="rId11" Type="http://schemas.openxmlformats.org/officeDocument/2006/relationships/oleObject" Target="../embeddings/oleObject120.bin"/><Relationship Id="rId5" Type="http://schemas.openxmlformats.org/officeDocument/2006/relationships/oleObject" Target="../embeddings/oleObject117.bin"/><Relationship Id="rId15" Type="http://schemas.openxmlformats.org/officeDocument/2006/relationships/oleObject" Target="../embeddings/oleObject122.bin"/><Relationship Id="rId10" Type="http://schemas.openxmlformats.org/officeDocument/2006/relationships/image" Target="../media/image118.wmf"/><Relationship Id="rId4" Type="http://schemas.openxmlformats.org/officeDocument/2006/relationships/image" Target="../media/image115.wmf"/><Relationship Id="rId9" Type="http://schemas.openxmlformats.org/officeDocument/2006/relationships/oleObject" Target="../embeddings/oleObject119.bin"/><Relationship Id="rId14" Type="http://schemas.openxmlformats.org/officeDocument/2006/relationships/image" Target="../media/image120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13" Type="http://schemas.openxmlformats.org/officeDocument/2006/relationships/oleObject" Target="../embeddings/oleObject129.bin"/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6.bin"/><Relationship Id="rId12" Type="http://schemas.openxmlformats.org/officeDocument/2006/relationships/image" Target="../media/image1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24.wmf"/><Relationship Id="rId11" Type="http://schemas.openxmlformats.org/officeDocument/2006/relationships/oleObject" Target="../embeddings/oleObject128.bin"/><Relationship Id="rId5" Type="http://schemas.openxmlformats.org/officeDocument/2006/relationships/oleObject" Target="../embeddings/oleObject125.bin"/><Relationship Id="rId10" Type="http://schemas.openxmlformats.org/officeDocument/2006/relationships/image" Target="../media/image126.wmf"/><Relationship Id="rId4" Type="http://schemas.openxmlformats.org/officeDocument/2006/relationships/image" Target="../media/image123.wmf"/><Relationship Id="rId9" Type="http://schemas.openxmlformats.org/officeDocument/2006/relationships/oleObject" Target="../embeddings/oleObject127.bin"/><Relationship Id="rId14" Type="http://schemas.openxmlformats.org/officeDocument/2006/relationships/image" Target="../media/image12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13" Type="http://schemas.openxmlformats.org/officeDocument/2006/relationships/oleObject" Target="../embeddings/oleObject135.bin"/><Relationship Id="rId3" Type="http://schemas.openxmlformats.org/officeDocument/2006/relationships/oleObject" Target="../embeddings/oleObject130.bin"/><Relationship Id="rId7" Type="http://schemas.openxmlformats.org/officeDocument/2006/relationships/oleObject" Target="../embeddings/oleObject132.bin"/><Relationship Id="rId12" Type="http://schemas.openxmlformats.org/officeDocument/2006/relationships/image" Target="../media/image1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30.wmf"/><Relationship Id="rId11" Type="http://schemas.openxmlformats.org/officeDocument/2006/relationships/oleObject" Target="../embeddings/oleObject134.bin"/><Relationship Id="rId5" Type="http://schemas.openxmlformats.org/officeDocument/2006/relationships/oleObject" Target="../embeddings/oleObject131.bin"/><Relationship Id="rId10" Type="http://schemas.openxmlformats.org/officeDocument/2006/relationships/image" Target="../media/image132.wmf"/><Relationship Id="rId4" Type="http://schemas.openxmlformats.org/officeDocument/2006/relationships/image" Target="../media/image129.wmf"/><Relationship Id="rId9" Type="http://schemas.openxmlformats.org/officeDocument/2006/relationships/oleObject" Target="../embeddings/oleObject133.bin"/><Relationship Id="rId14" Type="http://schemas.openxmlformats.org/officeDocument/2006/relationships/image" Target="../media/image134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wmf"/><Relationship Id="rId3" Type="http://schemas.openxmlformats.org/officeDocument/2006/relationships/oleObject" Target="../embeddings/oleObject136.bin"/><Relationship Id="rId7" Type="http://schemas.openxmlformats.org/officeDocument/2006/relationships/oleObject" Target="../embeddings/oleObject1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36.wmf"/><Relationship Id="rId5" Type="http://schemas.openxmlformats.org/officeDocument/2006/relationships/oleObject" Target="../embeddings/oleObject137.bin"/><Relationship Id="rId10" Type="http://schemas.openxmlformats.org/officeDocument/2006/relationships/image" Target="../media/image138.wmf"/><Relationship Id="rId4" Type="http://schemas.openxmlformats.org/officeDocument/2006/relationships/image" Target="../media/image135.wmf"/><Relationship Id="rId9" Type="http://schemas.openxmlformats.org/officeDocument/2006/relationships/oleObject" Target="../embeddings/oleObject139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wmf"/><Relationship Id="rId13" Type="http://schemas.openxmlformats.org/officeDocument/2006/relationships/oleObject" Target="../embeddings/oleObject145.bin"/><Relationship Id="rId3" Type="http://schemas.openxmlformats.org/officeDocument/2006/relationships/oleObject" Target="../embeddings/oleObject140.bin"/><Relationship Id="rId7" Type="http://schemas.openxmlformats.org/officeDocument/2006/relationships/oleObject" Target="../embeddings/oleObject142.bin"/><Relationship Id="rId12" Type="http://schemas.openxmlformats.org/officeDocument/2006/relationships/image" Target="../media/image14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40.wmf"/><Relationship Id="rId11" Type="http://schemas.openxmlformats.org/officeDocument/2006/relationships/oleObject" Target="../embeddings/oleObject144.bin"/><Relationship Id="rId5" Type="http://schemas.openxmlformats.org/officeDocument/2006/relationships/oleObject" Target="../embeddings/oleObject141.bin"/><Relationship Id="rId10" Type="http://schemas.openxmlformats.org/officeDocument/2006/relationships/image" Target="../media/image142.wmf"/><Relationship Id="rId4" Type="http://schemas.openxmlformats.org/officeDocument/2006/relationships/image" Target="../media/image139.wmf"/><Relationship Id="rId9" Type="http://schemas.openxmlformats.org/officeDocument/2006/relationships/oleObject" Target="../embeddings/oleObject143.bin"/><Relationship Id="rId14" Type="http://schemas.openxmlformats.org/officeDocument/2006/relationships/image" Target="../media/image144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7.wmf"/><Relationship Id="rId13" Type="http://schemas.openxmlformats.org/officeDocument/2006/relationships/oleObject" Target="../embeddings/oleObject151.bin"/><Relationship Id="rId3" Type="http://schemas.openxmlformats.org/officeDocument/2006/relationships/oleObject" Target="../embeddings/oleObject146.bin"/><Relationship Id="rId7" Type="http://schemas.openxmlformats.org/officeDocument/2006/relationships/oleObject" Target="../embeddings/oleObject148.bin"/><Relationship Id="rId12" Type="http://schemas.openxmlformats.org/officeDocument/2006/relationships/image" Target="../media/image149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51.wmf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46.wmf"/><Relationship Id="rId11" Type="http://schemas.openxmlformats.org/officeDocument/2006/relationships/oleObject" Target="../embeddings/oleObject150.bin"/><Relationship Id="rId5" Type="http://schemas.openxmlformats.org/officeDocument/2006/relationships/oleObject" Target="../embeddings/oleObject147.bin"/><Relationship Id="rId15" Type="http://schemas.openxmlformats.org/officeDocument/2006/relationships/oleObject" Target="../embeddings/oleObject152.bin"/><Relationship Id="rId10" Type="http://schemas.openxmlformats.org/officeDocument/2006/relationships/image" Target="../media/image148.wmf"/><Relationship Id="rId4" Type="http://schemas.openxmlformats.org/officeDocument/2006/relationships/image" Target="../media/image145.wmf"/><Relationship Id="rId9" Type="http://schemas.openxmlformats.org/officeDocument/2006/relationships/oleObject" Target="../embeddings/oleObject149.bin"/><Relationship Id="rId14" Type="http://schemas.openxmlformats.org/officeDocument/2006/relationships/image" Target="../media/image150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wmf"/><Relationship Id="rId13" Type="http://schemas.openxmlformats.org/officeDocument/2006/relationships/oleObject" Target="../embeddings/oleObject158.bin"/><Relationship Id="rId3" Type="http://schemas.openxmlformats.org/officeDocument/2006/relationships/oleObject" Target="../embeddings/oleObject153.bin"/><Relationship Id="rId7" Type="http://schemas.openxmlformats.org/officeDocument/2006/relationships/oleObject" Target="../embeddings/oleObject155.bin"/><Relationship Id="rId12" Type="http://schemas.openxmlformats.org/officeDocument/2006/relationships/image" Target="../media/image15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153.wmf"/><Relationship Id="rId11" Type="http://schemas.openxmlformats.org/officeDocument/2006/relationships/oleObject" Target="../embeddings/oleObject157.bin"/><Relationship Id="rId5" Type="http://schemas.openxmlformats.org/officeDocument/2006/relationships/oleObject" Target="../embeddings/oleObject154.bin"/><Relationship Id="rId10" Type="http://schemas.openxmlformats.org/officeDocument/2006/relationships/image" Target="../media/image155.wmf"/><Relationship Id="rId4" Type="http://schemas.openxmlformats.org/officeDocument/2006/relationships/image" Target="../media/image152.wmf"/><Relationship Id="rId9" Type="http://schemas.openxmlformats.org/officeDocument/2006/relationships/oleObject" Target="../embeddings/oleObject156.bin"/><Relationship Id="rId14" Type="http://schemas.openxmlformats.org/officeDocument/2006/relationships/image" Target="../media/image157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9.wmf"/><Relationship Id="rId3" Type="http://schemas.openxmlformats.org/officeDocument/2006/relationships/image" Target="../media/image160.png"/><Relationship Id="rId7" Type="http://schemas.openxmlformats.org/officeDocument/2006/relationships/oleObject" Target="../embeddings/oleObject1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58.wmf"/><Relationship Id="rId5" Type="http://schemas.openxmlformats.org/officeDocument/2006/relationships/oleObject" Target="../embeddings/oleObject159.bin"/><Relationship Id="rId4" Type="http://schemas.openxmlformats.org/officeDocument/2006/relationships/image" Target="../media/image161.png"/><Relationship Id="rId9" Type="http://schemas.openxmlformats.org/officeDocument/2006/relationships/image" Target="../media/image15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23.wmf"/><Relationship Id="rId18" Type="http://schemas.openxmlformats.org/officeDocument/2006/relationships/oleObject" Target="../embeddings/oleObject27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6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image" Target="../media/image24.wmf"/><Relationship Id="rId10" Type="http://schemas.openxmlformats.org/officeDocument/2006/relationships/image" Target="../media/image22.wmf"/><Relationship Id="rId19" Type="http://schemas.openxmlformats.org/officeDocument/2006/relationships/image" Target="../media/image26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2.bin"/><Relationship Id="rId14" Type="http://schemas.openxmlformats.org/officeDocument/2006/relationships/oleObject" Target="../embeddings/oleObject2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34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36.bin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41.wmf"/><Relationship Id="rId3" Type="http://schemas.openxmlformats.org/officeDocument/2006/relationships/image" Target="../media/image43.png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5" Type="http://schemas.openxmlformats.org/officeDocument/2006/relationships/image" Target="../media/image42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4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1357298"/>
            <a:ext cx="4857784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485952" y="188640"/>
            <a:ext cx="8262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VIII. Kinematical Theory of Diffraction</a:t>
            </a:r>
            <a:endParaRPr lang="zh-TW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54309" y="908720"/>
            <a:ext cx="5367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8-1. Total Scattering Amplitude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252189" y="1857364"/>
            <a:ext cx="339124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path difference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between beams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scattered from the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volume element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apart  is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物件 7"/>
          <p:cNvGraphicFramePr>
            <a:graphicFrameLocks noChangeAspect="1"/>
          </p:cNvGraphicFramePr>
          <p:nvPr/>
        </p:nvGraphicFramePr>
        <p:xfrm>
          <a:off x="4071938" y="3429000"/>
          <a:ext cx="35242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" name="Equation" r:id="rId4" imgW="126780" imgH="164814" progId="Equation.3">
                  <p:embed/>
                </p:oleObj>
              </mc:Choice>
              <mc:Fallback>
                <p:oleObj name="Equation" r:id="rId4" imgW="126780" imgH="164814" progId="Equation.3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8" y="3429000"/>
                        <a:ext cx="352425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357422" y="4286250"/>
          <a:ext cx="44069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" name="Equation" r:id="rId6" imgW="1765300" imgH="393700" progId="Equation.3">
                  <p:embed/>
                </p:oleObj>
              </mc:Choice>
              <mc:Fallback>
                <p:oleObj name="Equation" r:id="rId6" imgW="1765300" imgH="393700" progId="Equation.3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4286250"/>
                        <a:ext cx="44069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1357290" y="5216541"/>
            <a:ext cx="73324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amplitude of the wave scattered from a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volume element is proportional to the local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electron concentration         ! 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Why?</a:t>
            </a:r>
            <a:endParaRPr lang="zh-TW" alt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214942" y="6288111"/>
          <a:ext cx="79216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Equation" r:id="rId8" imgW="317225" imgH="203024" progId="Equation.3">
                  <p:embed/>
                </p:oleObj>
              </mc:Choice>
              <mc:Fallback>
                <p:oleObj name="Equation" r:id="rId8" imgW="317225" imgH="203024" progId="Equation.3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42" y="6288111"/>
                        <a:ext cx="792162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直線接點 10"/>
          <p:cNvCxnSpPr/>
          <p:nvPr/>
        </p:nvCxnSpPr>
        <p:spPr>
          <a:xfrm>
            <a:off x="2500298" y="4929198"/>
            <a:ext cx="285752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5286380" y="4929198"/>
            <a:ext cx="285752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7429520" y="4214818"/>
          <a:ext cx="1490663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" name="Equation" r:id="rId10" imgW="596641" imgH="393529" progId="Equation.3">
                  <p:embed/>
                </p:oleObj>
              </mc:Choice>
              <mc:Fallback>
                <p:oleObj name="Equation" r:id="rId10" imgW="596641" imgH="393529" progId="Equation.3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20" y="4214818"/>
                        <a:ext cx="1490663" cy="965200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678113" y="3786190"/>
          <a:ext cx="1965325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" name="Equation" r:id="rId12" imgW="787400" imgH="241300" progId="Equation.3">
                  <p:embed/>
                </p:oleObj>
              </mc:Choice>
              <mc:Fallback>
                <p:oleObj name="Equation" r:id="rId12" imgW="787400" imgH="241300" progId="Equation.3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3786190"/>
                        <a:ext cx="1965325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191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圖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607899"/>
            <a:ext cx="6085459" cy="5400600"/>
          </a:xfrm>
          <a:prstGeom prst="rect">
            <a:avLst/>
          </a:prstGeom>
        </p:spPr>
      </p:pic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475656" y="116632"/>
            <a:ext cx="6548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/>
              <a:t>Spherical </a:t>
            </a:r>
            <a:r>
              <a:rPr lang="en-US" altLang="zh-TW" dirty="0" smtClean="0"/>
              <a:t>integration </a:t>
            </a:r>
            <a:r>
              <a:rPr lang="en-US" altLang="zh-TW" i="1" dirty="0" err="1"/>
              <a:t>dV</a:t>
            </a:r>
            <a:r>
              <a:rPr lang="en-US" altLang="zh-TW" dirty="0"/>
              <a:t> = </a:t>
            </a:r>
            <a:r>
              <a:rPr lang="en-US" altLang="zh-TW" i="1" dirty="0" err="1" smtClean="0">
                <a:sym typeface="Symbol" pitchFamily="18" charset="2"/>
              </a:rPr>
              <a:t>dr</a:t>
            </a:r>
            <a:r>
              <a:rPr lang="en-US" altLang="zh-TW" dirty="0" smtClean="0">
                <a:sym typeface="Symbol" pitchFamily="18" charset="2"/>
              </a:rPr>
              <a:t>(</a:t>
            </a:r>
            <a:r>
              <a:rPr lang="en-US" altLang="zh-TW" i="1" dirty="0" err="1" smtClean="0">
                <a:sym typeface="Symbol" pitchFamily="18" charset="2"/>
              </a:rPr>
              <a:t>rd</a:t>
            </a:r>
            <a:r>
              <a:rPr lang="en-US" altLang="zh-TW" i="1" dirty="0" smtClean="0">
                <a:sym typeface="Symbol" pitchFamily="18" charset="2"/>
              </a:rPr>
              <a:t></a:t>
            </a:r>
            <a:r>
              <a:rPr lang="en-US" altLang="zh-TW" dirty="0" smtClean="0">
                <a:sym typeface="Symbol" pitchFamily="18" charset="2"/>
              </a:rPr>
              <a:t>)</a:t>
            </a:r>
            <a:r>
              <a:rPr lang="en-US" altLang="zh-TW" i="1" dirty="0" smtClean="0">
                <a:sym typeface="Symbol" pitchFamily="18" charset="2"/>
              </a:rPr>
              <a:t> </a:t>
            </a:r>
            <a:r>
              <a:rPr lang="en-US" altLang="zh-TW" dirty="0" smtClean="0">
                <a:sym typeface="Symbol" pitchFamily="18" charset="2"/>
              </a:rPr>
              <a:t>(</a:t>
            </a:r>
            <a:r>
              <a:rPr lang="en-US" altLang="zh-TW" i="1" dirty="0" err="1" smtClean="0">
                <a:sym typeface="Symbol" pitchFamily="18" charset="2"/>
              </a:rPr>
              <a:t>r</a:t>
            </a:r>
            <a:r>
              <a:rPr lang="en-US" altLang="zh-TW" dirty="0" err="1" smtClean="0">
                <a:sym typeface="Symbol" pitchFamily="18" charset="2"/>
              </a:rPr>
              <a:t>sin</a:t>
            </a:r>
            <a:r>
              <a:rPr lang="en-US" altLang="zh-TW" i="1" dirty="0" err="1" smtClean="0">
                <a:sym typeface="Symbol" pitchFamily="18" charset="2"/>
              </a:rPr>
              <a:t>d</a:t>
            </a:r>
            <a:r>
              <a:rPr lang="en-US" altLang="zh-TW" i="1" dirty="0" smtClean="0">
                <a:sym typeface="Symbol" pitchFamily="18" charset="2"/>
              </a:rPr>
              <a:t></a:t>
            </a:r>
            <a:r>
              <a:rPr lang="en-US" altLang="zh-TW" dirty="0" smtClean="0">
                <a:sym typeface="Symbol" pitchFamily="18" charset="2"/>
              </a:rPr>
              <a:t>)</a:t>
            </a:r>
            <a:endParaRPr lang="en-US" altLang="zh-TW" dirty="0">
              <a:sym typeface="Symbol" pitchFamily="18" charset="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827584" y="5805264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http://pleasemakeanote.blogspot.tw/2010/02/9-derivation-of-continuity-equation-in.html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308304" y="1143924"/>
            <a:ext cx="14013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: 0 -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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7308304" y="1620089"/>
            <a:ext cx="13869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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: 0 -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</a:t>
            </a:r>
            <a:endParaRPr lang="zh-TW" altLang="en-US" sz="3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7308304" y="2052137"/>
            <a:ext cx="1592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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: 0 - 2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</a:t>
            </a:r>
            <a:endParaRPr lang="zh-TW" altLang="en-US" sz="32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622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717813"/>
              </p:ext>
            </p:extLst>
          </p:nvPr>
        </p:nvGraphicFramePr>
        <p:xfrm>
          <a:off x="1475656" y="2564904"/>
          <a:ext cx="7270750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9" name="方程式" r:id="rId3" imgW="2908080" imgH="317160" progId="Equation.3">
                  <p:embed/>
                </p:oleObj>
              </mc:Choice>
              <mc:Fallback>
                <p:oleObj name="方程式" r:id="rId3" imgW="2908080" imgH="317160" progId="Equation.3">
                  <p:embed/>
                  <p:pic>
                    <p:nvPicPr>
                      <p:cNvPr id="0" name="Picture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564904"/>
                        <a:ext cx="7270750" cy="779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44363"/>
              </p:ext>
            </p:extLst>
          </p:nvPr>
        </p:nvGraphicFramePr>
        <p:xfrm>
          <a:off x="1403648" y="3429000"/>
          <a:ext cx="6540500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0" name="方程式" r:id="rId5" imgW="2616120" imgH="495000" progId="Equation.3">
                  <p:embed/>
                </p:oleObj>
              </mc:Choice>
              <mc:Fallback>
                <p:oleObj name="方程式" r:id="rId5" imgW="2616120" imgH="495000" progId="Equation.3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429000"/>
                        <a:ext cx="6540500" cy="121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853938"/>
              </p:ext>
            </p:extLst>
          </p:nvPr>
        </p:nvGraphicFramePr>
        <p:xfrm>
          <a:off x="1412875" y="188913"/>
          <a:ext cx="7016750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1" name="方程式" r:id="rId7" imgW="2806560" imgH="495000" progId="Equation.3">
                  <p:embed/>
                </p:oleObj>
              </mc:Choice>
              <mc:Fallback>
                <p:oleObj name="方程式" r:id="rId7" imgW="2806560" imgH="495000" progId="Equation.3">
                  <p:embed/>
                  <p:pic>
                    <p:nvPicPr>
                      <p:cNvPr id="0" name="Picture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188913"/>
                        <a:ext cx="7016750" cy="121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761281"/>
              </p:ext>
            </p:extLst>
          </p:nvPr>
        </p:nvGraphicFramePr>
        <p:xfrm>
          <a:off x="1691680" y="1503800"/>
          <a:ext cx="123825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2" name="方程式" r:id="rId9" imgW="495000" imgH="393480" progId="Equation.3">
                  <p:embed/>
                </p:oleObj>
              </mc:Choice>
              <mc:Fallback>
                <p:oleObj name="方程式" r:id="rId9" imgW="495000" imgH="393480" progId="Equation.3">
                  <p:embed/>
                  <p:pic>
                    <p:nvPicPr>
                      <p:cNvPr id="0" name="Picture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503800"/>
                        <a:ext cx="1238250" cy="966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直線接點 6"/>
          <p:cNvCxnSpPr/>
          <p:nvPr/>
        </p:nvCxnSpPr>
        <p:spPr>
          <a:xfrm>
            <a:off x="6084168" y="1404665"/>
            <a:ext cx="93610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7236296" y="1404665"/>
            <a:ext cx="136815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7551717" y="1484784"/>
            <a:ext cx="7232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= 2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448046"/>
              </p:ext>
            </p:extLst>
          </p:nvPr>
        </p:nvGraphicFramePr>
        <p:xfrm>
          <a:off x="6040716" y="1440300"/>
          <a:ext cx="79375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3" name="方程式" r:id="rId11" imgW="317160" imgH="419040" progId="Equation.3">
                  <p:embed/>
                </p:oleObj>
              </mc:Choice>
              <mc:Fallback>
                <p:oleObj name="方程式" r:id="rId11" imgW="317160" imgH="419040" progId="Equation.3">
                  <p:embed/>
                  <p:pic>
                    <p:nvPicPr>
                      <p:cNvPr id="0" name="Picture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0716" y="1440300"/>
                        <a:ext cx="793750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859441"/>
              </p:ext>
            </p:extLst>
          </p:nvPr>
        </p:nvGraphicFramePr>
        <p:xfrm>
          <a:off x="1403096" y="4729659"/>
          <a:ext cx="6318250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4" name="方程式" r:id="rId13" imgW="2527200" imgH="495000" progId="Equation.3">
                  <p:embed/>
                </p:oleObj>
              </mc:Choice>
              <mc:Fallback>
                <p:oleObj name="方程式" r:id="rId13" imgW="2527200" imgH="495000" progId="Equation.3">
                  <p:embed/>
                  <p:pic>
                    <p:nvPicPr>
                      <p:cNvPr id="0" name="Picture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096" y="4729659"/>
                        <a:ext cx="6318250" cy="121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1412875" y="188913"/>
            <a:ext cx="7333531" cy="22816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接點 15"/>
          <p:cNvCxnSpPr/>
          <p:nvPr/>
        </p:nvCxnSpPr>
        <p:spPr>
          <a:xfrm>
            <a:off x="5796136" y="5337671"/>
            <a:ext cx="641455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3779912" y="5603437"/>
            <a:ext cx="144016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7746653"/>
              </p:ext>
            </p:extLst>
          </p:nvPr>
        </p:nvGraphicFramePr>
        <p:xfrm>
          <a:off x="2894616" y="6181147"/>
          <a:ext cx="2095500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5" name="方程式" r:id="rId15" imgW="838080" imgH="241200" progId="Equation.3">
                  <p:embed/>
                </p:oleObj>
              </mc:Choice>
              <mc:Fallback>
                <p:oleObj name="方程式" r:id="rId15" imgW="838080" imgH="241200" progId="Equation.3">
                  <p:embed/>
                  <p:pic>
                    <p:nvPicPr>
                      <p:cNvPr id="0" name="Picture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616" y="6181147"/>
                        <a:ext cx="2095500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199371"/>
              </p:ext>
            </p:extLst>
          </p:nvPr>
        </p:nvGraphicFramePr>
        <p:xfrm>
          <a:off x="5580112" y="6093296"/>
          <a:ext cx="24130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6" name="方程式" r:id="rId17" imgW="965160" imgH="215640" progId="Equation.3">
                  <p:embed/>
                </p:oleObj>
              </mc:Choice>
              <mc:Fallback>
                <p:oleObj name="方程式" r:id="rId17" imgW="965160" imgH="215640" progId="Equation.3">
                  <p:embed/>
                  <p:pic>
                    <p:nvPicPr>
                      <p:cNvPr id="0" name="Picture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6093296"/>
                        <a:ext cx="2413000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直線單箭頭接點 21"/>
          <p:cNvCxnSpPr/>
          <p:nvPr/>
        </p:nvCxnSpPr>
        <p:spPr>
          <a:xfrm flipV="1">
            <a:off x="6116863" y="5376565"/>
            <a:ext cx="0" cy="65375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>
          <a:xfrm flipH="1" flipV="1">
            <a:off x="3851920" y="5603437"/>
            <a:ext cx="72008" cy="57771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1392770" y="6093296"/>
            <a:ext cx="13949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assume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 flipH="1" flipV="1">
            <a:off x="8241601" y="5697711"/>
            <a:ext cx="102592" cy="755625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單箭頭接點 28"/>
          <p:cNvCxnSpPr/>
          <p:nvPr/>
        </p:nvCxnSpPr>
        <p:spPr>
          <a:xfrm flipV="1">
            <a:off x="8344193" y="5736605"/>
            <a:ext cx="471414" cy="71673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字方塊 29"/>
          <p:cNvSpPr txBox="1"/>
          <p:nvPr/>
        </p:nvSpPr>
        <p:spPr>
          <a:xfrm>
            <a:off x="8241601" y="5652537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i="1" dirty="0" smtClean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</a:t>
            </a:r>
            <a:endParaRPr lang="zh-TW" altLang="en-US" sz="3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156666"/>
              </p:ext>
            </p:extLst>
          </p:nvPr>
        </p:nvGraphicFramePr>
        <p:xfrm>
          <a:off x="8646988" y="6006522"/>
          <a:ext cx="3175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7" name="方程式" r:id="rId19" imgW="126720" imgH="164880" progId="Equation.3">
                  <p:embed/>
                </p:oleObj>
              </mc:Choice>
              <mc:Fallback>
                <p:oleObj name="方程式" r:id="rId19" imgW="126720" imgH="164880" progId="Equation.3">
                  <p:embed/>
                  <p:pic>
                    <p:nvPicPr>
                      <p:cNvPr id="0" name="Picture 1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6988" y="6006522"/>
                        <a:ext cx="3175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335195"/>
              </p:ext>
            </p:extLst>
          </p:nvPr>
        </p:nvGraphicFramePr>
        <p:xfrm>
          <a:off x="8258602" y="5125452"/>
          <a:ext cx="41275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8" name="方程式" r:id="rId21" imgW="164880" imgH="215640" progId="Equation.3">
                  <p:embed/>
                </p:oleObj>
              </mc:Choice>
              <mc:Fallback>
                <p:oleObj name="方程式" r:id="rId21" imgW="164880" imgH="215640" progId="Equation.3">
                  <p:embed/>
                  <p:pic>
                    <p:nvPicPr>
                      <p:cNvPr id="0" name="Picture 1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8602" y="5125452"/>
                        <a:ext cx="412750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0570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492479"/>
              </p:ext>
            </p:extLst>
          </p:nvPr>
        </p:nvGraphicFramePr>
        <p:xfrm>
          <a:off x="1403096" y="116632"/>
          <a:ext cx="6318250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5" name="方程式" r:id="rId3" imgW="2527200" imgH="495000" progId="Equation.3">
                  <p:embed/>
                </p:oleObj>
              </mc:Choice>
              <mc:Fallback>
                <p:oleObj name="方程式" r:id="rId3" imgW="2527200" imgH="495000" progId="Equation.3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096" y="116632"/>
                        <a:ext cx="6318250" cy="121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162779"/>
              </p:ext>
            </p:extLst>
          </p:nvPr>
        </p:nvGraphicFramePr>
        <p:xfrm>
          <a:off x="1403648" y="1268760"/>
          <a:ext cx="590550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6" name="方程式" r:id="rId5" imgW="2361960" imgH="482400" progId="Equation.3">
                  <p:embed/>
                </p:oleObj>
              </mc:Choice>
              <mc:Fallback>
                <p:oleObj name="方程式" r:id="rId5" imgW="2361960" imgH="482400" progId="Equation.3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268760"/>
                        <a:ext cx="5905500" cy="118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線接點 4"/>
          <p:cNvCxnSpPr/>
          <p:nvPr/>
        </p:nvCxnSpPr>
        <p:spPr>
          <a:xfrm>
            <a:off x="4427984" y="2453035"/>
            <a:ext cx="288116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9269414"/>
              </p:ext>
            </p:extLst>
          </p:nvPr>
        </p:nvGraphicFramePr>
        <p:xfrm>
          <a:off x="1519634" y="2813050"/>
          <a:ext cx="650875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7" name="方程式" r:id="rId7" imgW="2603160" imgH="482400" progId="Equation.3">
                  <p:embed/>
                </p:oleObj>
              </mc:Choice>
              <mc:Fallback>
                <p:oleObj name="方程式" r:id="rId7" imgW="2603160" imgH="482400" progId="Equation.3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634" y="2813050"/>
                        <a:ext cx="6508750" cy="118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670701"/>
              </p:ext>
            </p:extLst>
          </p:nvPr>
        </p:nvGraphicFramePr>
        <p:xfrm>
          <a:off x="1906588" y="3933825"/>
          <a:ext cx="558800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8" name="方程式" r:id="rId9" imgW="2234880" imgH="482400" progId="Equation.3">
                  <p:embed/>
                </p:oleObj>
              </mc:Choice>
              <mc:Fallback>
                <p:oleObj name="方程式" r:id="rId9" imgW="2234880" imgH="482400" progId="Equation.3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3933825"/>
                        <a:ext cx="5588000" cy="118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50048"/>
              </p:ext>
            </p:extLst>
          </p:nvPr>
        </p:nvGraphicFramePr>
        <p:xfrm>
          <a:off x="1952104" y="5202238"/>
          <a:ext cx="35560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9" name="方程式" r:id="rId11" imgW="1422360" imgH="419040" progId="Equation.3">
                  <p:embed/>
                </p:oleObj>
              </mc:Choice>
              <mc:Fallback>
                <p:oleObj name="方程式" r:id="rId11" imgW="1422360" imgH="419040" progId="Equation.3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104" y="5202238"/>
                        <a:ext cx="35560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直線接點 8"/>
          <p:cNvCxnSpPr/>
          <p:nvPr/>
        </p:nvCxnSpPr>
        <p:spPr>
          <a:xfrm>
            <a:off x="1043608" y="3356992"/>
            <a:ext cx="47997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494663"/>
              </p:ext>
            </p:extLst>
          </p:nvPr>
        </p:nvGraphicFramePr>
        <p:xfrm>
          <a:off x="5770563" y="5229225"/>
          <a:ext cx="200025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0" name="方程式" r:id="rId13" imgW="799920" imgH="393480" progId="Equation.3">
                  <p:embed/>
                </p:oleObj>
              </mc:Choice>
              <mc:Fallback>
                <p:oleObj name="方程式" r:id="rId13" imgW="799920" imgH="393480" progId="Equation.3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0563" y="5229225"/>
                        <a:ext cx="2000250" cy="966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010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7231616"/>
              </p:ext>
            </p:extLst>
          </p:nvPr>
        </p:nvGraphicFramePr>
        <p:xfrm>
          <a:off x="1847850" y="260350"/>
          <a:ext cx="501650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8" name="方程式" r:id="rId3" imgW="2006280" imgH="482400" progId="Equation.3">
                  <p:embed/>
                </p:oleObj>
              </mc:Choice>
              <mc:Fallback>
                <p:oleObj name="方程式" r:id="rId3" imgW="2006280" imgH="482400" progId="Equation.3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260350"/>
                        <a:ext cx="5016500" cy="118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831220"/>
              </p:ext>
            </p:extLst>
          </p:nvPr>
        </p:nvGraphicFramePr>
        <p:xfrm>
          <a:off x="1907704" y="1340768"/>
          <a:ext cx="476250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9" name="方程式" r:id="rId5" imgW="1904760" imgH="482400" progId="Equation.3">
                  <p:embed/>
                </p:oleObj>
              </mc:Choice>
              <mc:Fallback>
                <p:oleObj name="方程式" r:id="rId5" imgW="1904760" imgH="482400" progId="Equation.3">
                  <p:embed/>
                  <p:pic>
                    <p:nvPicPr>
                      <p:cNvPr id="0" name="Picture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1340768"/>
                        <a:ext cx="4762500" cy="118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1957709" y="2636912"/>
            <a:ext cx="25346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depends on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zh-TW" altLang="en-US" sz="3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709458"/>
              </p:ext>
            </p:extLst>
          </p:nvPr>
        </p:nvGraphicFramePr>
        <p:xfrm>
          <a:off x="1475656" y="2684463"/>
          <a:ext cx="444500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0" name="方程式" r:id="rId7" imgW="177480" imgH="241200" progId="Equation.3">
                  <p:embed/>
                </p:oleObj>
              </mc:Choice>
              <mc:Fallback>
                <p:oleObj name="方程式" r:id="rId7" imgW="177480" imgH="241200" progId="Equation.3">
                  <p:embed/>
                  <p:pic>
                    <p:nvPicPr>
                      <p:cNvPr id="0" name="Picture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684463"/>
                        <a:ext cx="444500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446518"/>
              </p:ext>
            </p:extLst>
          </p:nvPr>
        </p:nvGraphicFramePr>
        <p:xfrm>
          <a:off x="4860032" y="2437174"/>
          <a:ext cx="21907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1" name="方程式" r:id="rId9" imgW="876240" imgH="393480" progId="Equation.3">
                  <p:embed/>
                </p:oleObj>
              </mc:Choice>
              <mc:Fallback>
                <p:oleObj name="方程式" r:id="rId9" imgW="876240" imgH="393480" progId="Equation.3">
                  <p:embed/>
                  <p:pic>
                    <p:nvPicPr>
                      <p:cNvPr id="0" name="Picture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437174"/>
                        <a:ext cx="219075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7092280" y="2556193"/>
            <a:ext cx="19736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(chapter 7)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237312"/>
              </p:ext>
            </p:extLst>
          </p:nvPr>
        </p:nvGraphicFramePr>
        <p:xfrm>
          <a:off x="2771800" y="3694821"/>
          <a:ext cx="10477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2" name="方程式" r:id="rId11" imgW="419040" imgH="177480" progId="Equation.3">
                  <p:embed/>
                </p:oleObj>
              </mc:Choice>
              <mc:Fallback>
                <p:oleObj name="方程式" r:id="rId11" imgW="419040" imgH="177480" progId="Equation.3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694821"/>
                        <a:ext cx="104775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1547664" y="3622813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When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176506"/>
              </p:ext>
            </p:extLst>
          </p:nvPr>
        </p:nvGraphicFramePr>
        <p:xfrm>
          <a:off x="4211960" y="3691080"/>
          <a:ext cx="11112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3" name="方程式" r:id="rId13" imgW="444240" imgH="177480" progId="Equation.3">
                  <p:embed/>
                </p:oleObj>
              </mc:Choice>
              <mc:Fallback>
                <p:oleObj name="方程式" r:id="rId13" imgW="444240" imgH="177480" progId="Equation.3">
                  <p:embed/>
                  <p:pic>
                    <p:nvPicPr>
                      <p:cNvPr id="0" name="Picture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3691080"/>
                        <a:ext cx="111125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9958654"/>
              </p:ext>
            </p:extLst>
          </p:nvPr>
        </p:nvGraphicFramePr>
        <p:xfrm>
          <a:off x="5787430" y="3398317"/>
          <a:ext cx="2794000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4" name="方程式" r:id="rId15" imgW="1117440" imgH="393480" progId="Equation.3">
                  <p:embed/>
                </p:oleObj>
              </mc:Choice>
              <mc:Fallback>
                <p:oleObj name="方程式" r:id="rId15" imgW="1117440" imgH="393480" progId="Equation.3">
                  <p:embed/>
                  <p:pic>
                    <p:nvPicPr>
                      <p:cNvPr id="0" name="Picture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7430" y="3398317"/>
                        <a:ext cx="2794000" cy="966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499435"/>
              </p:ext>
            </p:extLst>
          </p:nvPr>
        </p:nvGraphicFramePr>
        <p:xfrm>
          <a:off x="1691680" y="4293096"/>
          <a:ext cx="409575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5" name="方程式" r:id="rId17" imgW="1638000" imgH="482400" progId="Equation.3">
                  <p:embed/>
                </p:oleObj>
              </mc:Choice>
              <mc:Fallback>
                <p:oleObj name="方程式" r:id="rId17" imgW="1638000" imgH="482400" progId="Equation.3">
                  <p:embed/>
                  <p:pic>
                    <p:nvPicPr>
                      <p:cNvPr id="0" name="Picture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293096"/>
                        <a:ext cx="4095750" cy="118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6004800" y="4307711"/>
            <a:ext cx="2941831" cy="954107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total number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an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atom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物件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777551"/>
              </p:ext>
            </p:extLst>
          </p:nvPr>
        </p:nvGraphicFramePr>
        <p:xfrm>
          <a:off x="1851050" y="5597951"/>
          <a:ext cx="9207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6" name="方程式" r:id="rId19" imgW="368280" imgH="177480" progId="Equation.3">
                  <p:embed/>
                </p:oleObj>
              </mc:Choice>
              <mc:Fallback>
                <p:oleObj name="方程式" r:id="rId19" imgW="368280" imgH="177480" progId="Equation.3">
                  <p:embed/>
                  <p:pic>
                    <p:nvPicPr>
                      <p:cNvPr id="0" name="Picture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50" y="5597951"/>
                        <a:ext cx="92075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2987824" y="5517232"/>
            <a:ext cx="1797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Tabulated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431344"/>
              </p:ext>
            </p:extLst>
          </p:nvPr>
        </p:nvGraphicFramePr>
        <p:xfrm>
          <a:off x="1691680" y="6140450"/>
          <a:ext cx="44450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7" name="方程式" r:id="rId21" imgW="177480" imgH="241200" progId="Equation.3">
                  <p:embed/>
                </p:oleObj>
              </mc:Choice>
              <mc:Fallback>
                <p:oleObj name="方程式" r:id="rId21" imgW="177480" imgH="241200" progId="Equation.3">
                  <p:embed/>
                  <p:pic>
                    <p:nvPicPr>
                      <p:cNvPr id="0" name="Picture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6140450"/>
                        <a:ext cx="444500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字方塊 17"/>
          <p:cNvSpPr txBox="1"/>
          <p:nvPr/>
        </p:nvSpPr>
        <p:spPr>
          <a:xfrm>
            <a:off x="2240342" y="6093296"/>
            <a:ext cx="6868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Function of element and diffracted angle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374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79881"/>
            <a:ext cx="6552728" cy="666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5904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043608" y="395953"/>
            <a:ext cx="1757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Example: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 bwMode="auto">
          <a:xfrm>
            <a:off x="1085406" y="1142984"/>
            <a:ext cx="73339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Si,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400 diffraction peak, with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Cu 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(0.1542 nm)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5114"/>
              </p:ext>
            </p:extLst>
          </p:nvPr>
        </p:nvGraphicFramePr>
        <p:xfrm>
          <a:off x="1194943" y="3087200"/>
          <a:ext cx="449897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3" name="方程式" r:id="rId3" imgW="2044700" imgH="228600" progId="Equation.3">
                  <p:embed/>
                </p:oleObj>
              </mc:Choice>
              <mc:Fallback>
                <p:oleObj name="方程式" r:id="rId3" imgW="2044700" imgH="228600" progId="Equation.3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4943" y="3087200"/>
                        <a:ext cx="4498975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136873"/>
              </p:ext>
            </p:extLst>
          </p:nvPr>
        </p:nvGraphicFramePr>
        <p:xfrm>
          <a:off x="1234060" y="3735272"/>
          <a:ext cx="438785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4" name="方程式" r:id="rId5" imgW="1993900" imgH="241300" progId="Equation.3">
                  <p:embed/>
                </p:oleObj>
              </mc:Choice>
              <mc:Fallback>
                <p:oleObj name="方程式" r:id="rId5" imgW="1993900" imgH="241300" progId="Equation.3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4060" y="3735272"/>
                        <a:ext cx="4387850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608667"/>
              </p:ext>
            </p:extLst>
          </p:nvPr>
        </p:nvGraphicFramePr>
        <p:xfrm>
          <a:off x="1301430" y="4311336"/>
          <a:ext cx="2682875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5" name="方程式" r:id="rId7" imgW="1218671" imgH="380835" progId="Equation.3">
                  <p:embed/>
                </p:oleObj>
              </mc:Choice>
              <mc:Fallback>
                <p:oleObj name="方程式" r:id="rId7" imgW="1218671" imgH="380835" progId="Equation.3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430" y="4311336"/>
                        <a:ext cx="2682875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7300893"/>
              </p:ext>
            </p:extLst>
          </p:nvPr>
        </p:nvGraphicFramePr>
        <p:xfrm>
          <a:off x="1259632" y="1719048"/>
          <a:ext cx="97790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6" name="方程式" r:id="rId9" imgW="444114" imgH="304536" progId="Equation.3">
                  <p:embed/>
                </p:oleObj>
              </mc:Choice>
              <mc:Fallback>
                <p:oleObj name="方程式" r:id="rId9" imgW="444114" imgH="304536" progId="Equation.3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719048"/>
                        <a:ext cx="977900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字方塊 7"/>
          <p:cNvSpPr txBox="1"/>
          <p:nvPr/>
        </p:nvSpPr>
        <p:spPr bwMode="auto">
          <a:xfrm>
            <a:off x="4208765" y="1863064"/>
            <a:ext cx="6335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0.2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 bwMode="auto">
          <a:xfrm>
            <a:off x="4176500" y="2337503"/>
            <a:ext cx="8130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9.67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04227"/>
              </p:ext>
            </p:extLst>
          </p:nvPr>
        </p:nvGraphicFramePr>
        <p:xfrm>
          <a:off x="1153172" y="5391456"/>
          <a:ext cx="52197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7" name="方程式" r:id="rId11" imgW="2374900" imgH="419100" progId="Equation.3">
                  <p:embed/>
                </p:oleObj>
              </mc:Choice>
              <mc:Fallback>
                <p:oleObj name="方程式" r:id="rId11" imgW="2374900" imgH="419100" progId="Equation.3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3172" y="5391456"/>
                        <a:ext cx="52197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文字方塊 16"/>
          <p:cNvSpPr txBox="1"/>
          <p:nvPr/>
        </p:nvSpPr>
        <p:spPr bwMode="auto">
          <a:xfrm>
            <a:off x="2649270" y="186306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 bwMode="auto">
          <a:xfrm>
            <a:off x="3426549" y="1863064"/>
            <a:ext cx="6335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0.1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 bwMode="auto">
          <a:xfrm>
            <a:off x="2483768" y="2337503"/>
            <a:ext cx="8130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14.0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文字方塊 19"/>
          <p:cNvSpPr txBox="1"/>
          <p:nvPr/>
        </p:nvSpPr>
        <p:spPr bwMode="auto">
          <a:xfrm>
            <a:off x="3236113" y="2337503"/>
            <a:ext cx="9925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12.16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文字方塊 20"/>
          <p:cNvSpPr txBox="1"/>
          <p:nvPr/>
        </p:nvSpPr>
        <p:spPr bwMode="auto">
          <a:xfrm>
            <a:off x="6441013" y="1863064"/>
            <a:ext cx="6335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0.5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文字方塊 21"/>
          <p:cNvSpPr txBox="1"/>
          <p:nvPr/>
        </p:nvSpPr>
        <p:spPr bwMode="auto">
          <a:xfrm>
            <a:off x="7239778" y="1863064"/>
            <a:ext cx="6335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0.6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文字方塊 22"/>
          <p:cNvSpPr txBox="1"/>
          <p:nvPr/>
        </p:nvSpPr>
        <p:spPr bwMode="auto">
          <a:xfrm>
            <a:off x="6408748" y="2337503"/>
            <a:ext cx="8130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6.24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文字方塊 23"/>
          <p:cNvSpPr txBox="1"/>
          <p:nvPr/>
        </p:nvSpPr>
        <p:spPr bwMode="auto">
          <a:xfrm>
            <a:off x="7161093" y="2337503"/>
            <a:ext cx="8130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5.31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文字方塊 24"/>
          <p:cNvSpPr txBox="1"/>
          <p:nvPr/>
        </p:nvSpPr>
        <p:spPr bwMode="auto">
          <a:xfrm>
            <a:off x="4964305" y="1863064"/>
            <a:ext cx="6335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0.3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文字方塊 25"/>
          <p:cNvSpPr txBox="1"/>
          <p:nvPr/>
        </p:nvSpPr>
        <p:spPr bwMode="auto">
          <a:xfrm>
            <a:off x="5763070" y="1863064"/>
            <a:ext cx="6335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0.4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文字方塊 26"/>
          <p:cNvSpPr txBox="1"/>
          <p:nvPr/>
        </p:nvSpPr>
        <p:spPr bwMode="auto">
          <a:xfrm>
            <a:off x="4932040" y="2337503"/>
            <a:ext cx="8130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8.22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文字方塊 27"/>
          <p:cNvSpPr txBox="1"/>
          <p:nvPr/>
        </p:nvSpPr>
        <p:spPr bwMode="auto">
          <a:xfrm>
            <a:off x="5684385" y="2337503"/>
            <a:ext cx="8130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7.20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物件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096048"/>
              </p:ext>
            </p:extLst>
          </p:nvPr>
        </p:nvGraphicFramePr>
        <p:xfrm>
          <a:off x="6607125" y="3573016"/>
          <a:ext cx="1565275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8" name="方程式" r:id="rId13" imgW="711000" imgH="393480" progId="Equation.3">
                  <p:embed/>
                </p:oleObj>
              </mc:Choice>
              <mc:Fallback>
                <p:oleObj name="方程式" r:id="rId13" imgW="711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7125" y="3573016"/>
                        <a:ext cx="1565275" cy="865187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srgbClr val="FF000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5846094" y="3636313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or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082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00034" y="268379"/>
            <a:ext cx="55867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8-3.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Factor Calculation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130835"/>
              </p:ext>
            </p:extLst>
          </p:nvPr>
        </p:nvGraphicFramePr>
        <p:xfrm>
          <a:off x="945501" y="769934"/>
          <a:ext cx="75501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name="Equation" r:id="rId3" imgW="3022560" imgH="444240" progId="Equation.3">
                  <p:embed/>
                </p:oleObj>
              </mc:Choice>
              <mc:Fallback>
                <p:oleObj name="Equation" r:id="rId3" imgW="3022560" imgH="444240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501" y="769934"/>
                        <a:ext cx="755015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167442"/>
              </p:ext>
            </p:extLst>
          </p:nvPr>
        </p:nvGraphicFramePr>
        <p:xfrm>
          <a:off x="977251" y="1849434"/>
          <a:ext cx="38036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3" name="Equation" r:id="rId5" imgW="1523880" imgH="444240" progId="Equation.3">
                  <p:embed/>
                </p:oleObj>
              </mc:Choice>
              <mc:Fallback>
                <p:oleObj name="Equation" r:id="rId5" imgW="1523880" imgH="44424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251" y="1849434"/>
                        <a:ext cx="380365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39552" y="2951073"/>
            <a:ext cx="855394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(a) Primitive cell</a:t>
            </a:r>
            <a:endParaRPr lang="en-US" altLang="zh-TW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1 atoms/unit cell;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000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and 100, 010, 001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110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101, 011,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111:</a:t>
            </a:r>
          </a:p>
          <a:p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equipoints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of rank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1; Choose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any one will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have</a:t>
            </a:r>
          </a:p>
          <a:p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the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same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result!</a:t>
            </a:r>
            <a:endParaRPr lang="en-US" altLang="zh-TW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923136"/>
              </p:ext>
            </p:extLst>
          </p:nvPr>
        </p:nvGraphicFramePr>
        <p:xfrm>
          <a:off x="996950" y="5588000"/>
          <a:ext cx="35560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4" name="Equation" r:id="rId7" imgW="1422360" imgH="253800" progId="Equation.3">
                  <p:embed/>
                </p:oleObj>
              </mc:Choice>
              <mc:Fallback>
                <p:oleObj name="Equation" r:id="rId7" imgW="1422360" imgH="2538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5588000"/>
                        <a:ext cx="35560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168610" y="5589240"/>
            <a:ext cx="17796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for all </a:t>
            </a:r>
            <a:r>
              <a:rPr lang="en-US" altLang="zh-TW" sz="3200" i="1" dirty="0" err="1">
                <a:latin typeface="Times New Roman" pitchFamily="18" charset="0"/>
                <a:cs typeface="Times New Roman" pitchFamily="18" charset="0"/>
              </a:rPr>
              <a:t>hkl</a:t>
            </a:r>
            <a:endParaRPr lang="en-US" altLang="zh-TW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318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611188" y="331291"/>
            <a:ext cx="780681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(b) Base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centered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cell  </a:t>
            </a:r>
            <a:endParaRPr lang="en-US" altLang="zh-TW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2 atoms/unit cell;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000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and 100, 010, 001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110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101, 011,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111:</a:t>
            </a:r>
          </a:p>
          <a:p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</a:t>
            </a:r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equipoints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of rank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1;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½ ½ 0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½ ½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</a:t>
            </a:r>
            <a:r>
              <a:rPr lang="en-US" altLang="zh-TW" sz="32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equipoints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of rank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1;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Two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points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chosen: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000 and ½ ½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0. </a:t>
            </a:r>
            <a:endParaRPr lang="en-US" altLang="zh-TW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032910"/>
              </p:ext>
            </p:extLst>
          </p:nvPr>
        </p:nvGraphicFramePr>
        <p:xfrm>
          <a:off x="899592" y="3284984"/>
          <a:ext cx="3778250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6" name="方程式" r:id="rId3" imgW="1511280" imgH="444240" progId="Equation.3">
                  <p:embed/>
                </p:oleObj>
              </mc:Choice>
              <mc:Fallback>
                <p:oleObj name="方程式" r:id="rId3" imgW="1511280" imgH="44424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284984"/>
                        <a:ext cx="3778250" cy="1090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040056"/>
              </p:ext>
            </p:extLst>
          </p:nvPr>
        </p:nvGraphicFramePr>
        <p:xfrm>
          <a:off x="942752" y="5287963"/>
          <a:ext cx="1397000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" name="方程式" r:id="rId5" imgW="558720" imgH="241200" progId="Equation.3">
                  <p:embed/>
                </p:oleObj>
              </mc:Choice>
              <mc:Fallback>
                <p:oleObj name="方程式" r:id="rId5" imgW="558720" imgH="24120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752" y="5287963"/>
                        <a:ext cx="1397000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458781"/>
              </p:ext>
            </p:extLst>
          </p:nvPr>
        </p:nvGraphicFramePr>
        <p:xfrm>
          <a:off x="1108075" y="5932488"/>
          <a:ext cx="1111250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8" name="方程式" r:id="rId7" imgW="444240" imgH="241200" progId="Equation.3">
                  <p:embed/>
                </p:oleObj>
              </mc:Choice>
              <mc:Fallback>
                <p:oleObj name="方程式" r:id="rId7" imgW="444240" imgH="241200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075" y="5932488"/>
                        <a:ext cx="1111250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2519636" y="5157192"/>
            <a:ext cx="5796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is unmixed or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is even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541316" y="5877272"/>
            <a:ext cx="52725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h ,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is mixed or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is odd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482774"/>
              </p:ext>
            </p:extLst>
          </p:nvPr>
        </p:nvGraphicFramePr>
        <p:xfrm>
          <a:off x="977900" y="4216400"/>
          <a:ext cx="52959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9" name="Equation" r:id="rId9" imgW="2120760" imgH="355320" progId="Equation.3">
                  <p:embed/>
                </p:oleObj>
              </mc:Choice>
              <mc:Fallback>
                <p:oleObj name="Equation" r:id="rId9" imgW="2120760" imgH="355320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4216400"/>
                        <a:ext cx="52959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7669045"/>
              </p:ext>
            </p:extLst>
          </p:nvPr>
        </p:nvGraphicFramePr>
        <p:xfrm>
          <a:off x="6396038" y="4452863"/>
          <a:ext cx="254000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0" name="方程式" r:id="rId11" imgW="1015920" imgH="228600" progId="Equation.3">
                  <p:embed/>
                </p:oleObj>
              </mc:Choice>
              <mc:Fallback>
                <p:oleObj name="方程式" r:id="rId11" imgW="1015920" imgH="228600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6038" y="4452863"/>
                        <a:ext cx="2540000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0624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55576" y="116632"/>
            <a:ext cx="67153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meaning of the reflection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 rule)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755576" y="1268760"/>
            <a:ext cx="6489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Suppose that we have a square lattice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55576" y="2124145"/>
            <a:ext cx="6816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Primitive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cell</a:t>
            </a:r>
            <a:r>
              <a:rPr lang="zh-TW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atom at [00]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2970725"/>
            <a:ext cx="3175657" cy="3072263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664716"/>
              </p:ext>
            </p:extLst>
          </p:nvPr>
        </p:nvGraphicFramePr>
        <p:xfrm>
          <a:off x="5143500" y="4317281"/>
          <a:ext cx="3302000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8" name="方程式" r:id="rId4" imgW="1320480" imgH="253800" progId="Equation.3">
                  <p:embed/>
                </p:oleObj>
              </mc:Choice>
              <mc:Fallback>
                <p:oleObj name="方程式" r:id="rId4" imgW="1320480" imgH="2538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0" y="4317281"/>
                        <a:ext cx="3302000" cy="623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965052"/>
              </p:ext>
            </p:extLst>
          </p:nvPr>
        </p:nvGraphicFramePr>
        <p:xfrm>
          <a:off x="5004048" y="2698427"/>
          <a:ext cx="3333750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方程式" r:id="rId6" imgW="1333440" imgH="444240" progId="Equation.3">
                  <p:embed/>
                </p:oleObj>
              </mc:Choice>
              <mc:Fallback>
                <p:oleObj name="方程式" r:id="rId6" imgW="1333440" imgH="4442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2698427"/>
                        <a:ext cx="3333750" cy="1090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8601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/>
              <p:cNvSpPr txBox="1"/>
              <p:nvPr/>
            </p:nvSpPr>
            <p:spPr>
              <a:xfrm>
                <a:off x="971600" y="404664"/>
                <a:ext cx="6434775" cy="8013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(b) Unit </a:t>
                </a:r>
                <a:r>
                  <a:rPr lang="en-US" altLang="zh-TW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cell</a:t>
                </a:r>
                <a:r>
                  <a:rPr lang="zh-TW" altLang="zh-TW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r>
                  <a:rPr lang="en-US" altLang="zh-TW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two atoms at [00]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TW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0]</a:t>
                </a:r>
                <a:endParaRPr lang="zh-TW" altLang="en-US" sz="32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文字方塊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04664"/>
                <a:ext cx="6434775" cy="801310"/>
              </a:xfrm>
              <a:prstGeom prst="rect">
                <a:avLst/>
              </a:prstGeom>
              <a:blipFill rotWithShape="0">
                <a:blip r:embed="rId3"/>
                <a:stretch>
                  <a:fillRect l="-2367" b="-1060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圖片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1277982"/>
            <a:ext cx="2808312" cy="279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168116"/>
              </p:ext>
            </p:extLst>
          </p:nvPr>
        </p:nvGraphicFramePr>
        <p:xfrm>
          <a:off x="5220072" y="2420888"/>
          <a:ext cx="3333750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6" name="方程式" r:id="rId5" imgW="1333440" imgH="444240" progId="Equation.3">
                  <p:embed/>
                </p:oleObj>
              </mc:Choice>
              <mc:Fallback>
                <p:oleObj name="方程式" r:id="rId5" imgW="1333440" imgH="44424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2420888"/>
                        <a:ext cx="3333750" cy="1090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9909758"/>
              </p:ext>
            </p:extLst>
          </p:nvPr>
        </p:nvGraphicFramePr>
        <p:xfrm>
          <a:off x="1619672" y="4076700"/>
          <a:ext cx="67945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7" name="方程式" r:id="rId7" imgW="2717640" imgH="355320" progId="Equation.3">
                  <p:embed/>
                </p:oleObj>
              </mc:Choice>
              <mc:Fallback>
                <p:oleObj name="方程式" r:id="rId7" imgW="2717640" imgH="35532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076700"/>
                        <a:ext cx="6794500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692252"/>
              </p:ext>
            </p:extLst>
          </p:nvPr>
        </p:nvGraphicFramePr>
        <p:xfrm>
          <a:off x="1540496" y="5071939"/>
          <a:ext cx="1397000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8" name="方程式" r:id="rId9" imgW="558720" imgH="241200" progId="Equation.3">
                  <p:embed/>
                </p:oleObj>
              </mc:Choice>
              <mc:Fallback>
                <p:oleObj name="方程式" r:id="rId9" imgW="558720" imgH="24120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0496" y="5071939"/>
                        <a:ext cx="1397000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3233073" y="5004465"/>
            <a:ext cx="20201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is even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6567066"/>
              </p:ext>
            </p:extLst>
          </p:nvPr>
        </p:nvGraphicFramePr>
        <p:xfrm>
          <a:off x="1705819" y="5716464"/>
          <a:ext cx="1111250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9" name="方程式" r:id="rId11" imgW="444240" imgH="241200" progId="Equation.3">
                  <p:embed/>
                </p:oleObj>
              </mc:Choice>
              <mc:Fallback>
                <p:oleObj name="方程式" r:id="rId11" imgW="444240" imgH="24120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5819" y="5716464"/>
                        <a:ext cx="1111250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254753" y="5724545"/>
            <a:ext cx="1859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is odd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639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142976" y="214290"/>
            <a:ext cx="4803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Total scattering amplitude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zh-TW" altLang="en-US" sz="3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357290" y="785794"/>
          <a:ext cx="5992813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" name="Equation" r:id="rId3" imgW="2400300" imgH="393700" progId="Equation.3">
                  <p:embed/>
                </p:oleObj>
              </mc:Choice>
              <mc:Fallback>
                <p:oleObj name="Equation" r:id="rId3" imgW="2400300" imgH="393700" progId="Equation.3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785794"/>
                        <a:ext cx="5992813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1142976" y="1714488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Define</a:t>
            </a:r>
            <a:endParaRPr lang="zh-TW" altLang="en-US" sz="3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589212" y="1714488"/>
          <a:ext cx="1839912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" name="Equation" r:id="rId5" imgW="736280" imgH="215806" progId="Equation.3">
                  <p:embed/>
                </p:oleObj>
              </mc:Choice>
              <mc:Fallback>
                <p:oleObj name="Equation" r:id="rId5" imgW="736280" imgH="215806" progId="Equation.3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9212" y="1714488"/>
                        <a:ext cx="1839912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936750" y="2284413"/>
          <a:ext cx="2981325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Equation" r:id="rId7" imgW="1193800" imgH="292100" progId="Equation.3">
                  <p:embed/>
                </p:oleObj>
              </mc:Choice>
              <mc:Fallback>
                <p:oleObj name="Equation" r:id="rId7" imgW="1193800" imgH="292100" progId="Equation.3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0" y="2284413"/>
                        <a:ext cx="2981325" cy="71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直線接點 17"/>
          <p:cNvCxnSpPr/>
          <p:nvPr/>
        </p:nvCxnSpPr>
        <p:spPr>
          <a:xfrm>
            <a:off x="2928926" y="2928934"/>
            <a:ext cx="642942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1214414" y="3143248"/>
          <a:ext cx="79216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" name="Equation" r:id="rId9" imgW="317225" imgH="203024" progId="Equation.3">
                  <p:embed/>
                </p:oleObj>
              </mc:Choice>
              <mc:Fallback>
                <p:oleObj name="Equation" r:id="rId9" imgW="317225" imgH="203024" progId="Equation.3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3143248"/>
                        <a:ext cx="792162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文字方塊 19"/>
          <p:cNvSpPr txBox="1"/>
          <p:nvPr/>
        </p:nvSpPr>
        <p:spPr>
          <a:xfrm>
            <a:off x="1880580" y="3058539"/>
            <a:ext cx="5120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: periodic function in a crystal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1166200" y="3630043"/>
            <a:ext cx="67295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A periodic function can be expanded by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Fourier series!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1142976" y="4709236"/>
            <a:ext cx="4379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Any criteria to expand it?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/>
          <p:nvPr/>
        </p:nvPicPr>
        <p:blipFill>
          <a:blip r:embed="rId2" cstate="print"/>
          <a:srcRect r="61856" b="50015"/>
          <a:stretch>
            <a:fillRect/>
          </a:stretch>
        </p:blipFill>
        <p:spPr bwMode="auto">
          <a:xfrm>
            <a:off x="1403648" y="662707"/>
            <a:ext cx="2218606" cy="2118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/>
          <p:cNvPicPr/>
          <p:nvPr/>
        </p:nvPicPr>
        <p:blipFill>
          <a:blip r:embed="rId3" cstate="print"/>
          <a:srcRect r="51565"/>
          <a:stretch>
            <a:fillRect/>
          </a:stretch>
        </p:blipFill>
        <p:spPr bwMode="auto">
          <a:xfrm>
            <a:off x="3942716" y="387129"/>
            <a:ext cx="2964222" cy="253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圖片 3"/>
          <p:cNvPicPr/>
          <p:nvPr/>
        </p:nvPicPr>
        <p:blipFill>
          <a:blip r:embed="rId2" cstate="print"/>
          <a:srcRect l="52165" r="4742" b="50015"/>
          <a:stretch>
            <a:fillRect/>
          </a:stretch>
        </p:blipFill>
        <p:spPr bwMode="auto">
          <a:xfrm>
            <a:off x="1331640" y="3429000"/>
            <a:ext cx="2506459" cy="2118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圖片 4"/>
          <p:cNvPicPr/>
          <p:nvPr/>
        </p:nvPicPr>
        <p:blipFill>
          <a:blip r:embed="rId3" cstate="print"/>
          <a:srcRect l="53407"/>
          <a:stretch>
            <a:fillRect/>
          </a:stretch>
        </p:blipFill>
        <p:spPr bwMode="auto">
          <a:xfrm>
            <a:off x="4067944" y="3212976"/>
            <a:ext cx="2851492" cy="253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方塊 5"/>
          <p:cNvSpPr txBox="1"/>
          <p:nvPr/>
        </p:nvSpPr>
        <p:spPr>
          <a:xfrm>
            <a:off x="924073" y="5736158"/>
            <a:ext cx="74643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reflection conditions remove the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lattice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points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[odd, 0] in the reciprocal lattice.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464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67544" y="1113706"/>
            <a:ext cx="811953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the meaning of the reflection rule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 the additional lattice points due to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unit cell.</a:t>
            </a:r>
            <a:endParaRPr lang="zh-TW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</a:t>
            </a:r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substraction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reciprocal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lattice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structures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derived from both cases (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primitive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 and unit cell) become the same.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89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611188" y="331291"/>
            <a:ext cx="7499041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(c) Body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centered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cell  </a:t>
            </a:r>
            <a:endParaRPr lang="en-US" altLang="zh-TW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2 atoms/unit cell;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000 and 100, 010, 001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110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101, 011,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111:</a:t>
            </a:r>
          </a:p>
          <a:p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equipoints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of rank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1;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½ ½ ½: </a:t>
            </a:r>
            <a:r>
              <a:rPr lang="en-US" altLang="zh-TW" sz="32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equipoints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of rank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1;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Two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points to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choose: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000 and ½ ½ ½. </a:t>
            </a:r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>
            <p:extLst/>
          </p:nvPr>
        </p:nvGraphicFramePr>
        <p:xfrm>
          <a:off x="873125" y="3276600"/>
          <a:ext cx="38036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0" name="Equation" r:id="rId3" imgW="1523880" imgH="444240" progId="Equation.3">
                  <p:embed/>
                </p:oleObj>
              </mc:Choice>
              <mc:Fallback>
                <p:oleObj name="Equation" r:id="rId3" imgW="1523880" imgH="44424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25" y="3276600"/>
                        <a:ext cx="380365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>
            <p:extLst/>
          </p:nvPr>
        </p:nvGraphicFramePr>
        <p:xfrm>
          <a:off x="942752" y="5287963"/>
          <a:ext cx="1397000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1" name="方程式" r:id="rId5" imgW="558720" imgH="241200" progId="Equation.3">
                  <p:embed/>
                </p:oleObj>
              </mc:Choice>
              <mc:Fallback>
                <p:oleObj name="方程式" r:id="rId5" imgW="558720" imgH="24120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752" y="5287963"/>
                        <a:ext cx="1397000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/>
          </p:nvPr>
        </p:nvGraphicFramePr>
        <p:xfrm>
          <a:off x="1108075" y="5932488"/>
          <a:ext cx="1111250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2" name="方程式" r:id="rId7" imgW="444240" imgH="241200" progId="Equation.3">
                  <p:embed/>
                </p:oleObj>
              </mc:Choice>
              <mc:Fallback>
                <p:oleObj name="方程式" r:id="rId7" imgW="444240" imgH="241200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075" y="5932488"/>
                        <a:ext cx="1111250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2512993" y="5246921"/>
            <a:ext cx="32111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is even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2486508" y="5940569"/>
            <a:ext cx="30283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is odd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357254"/>
              </p:ext>
            </p:extLst>
          </p:nvPr>
        </p:nvGraphicFramePr>
        <p:xfrm>
          <a:off x="889000" y="4203700"/>
          <a:ext cx="5334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3" name="Equation" r:id="rId9" imgW="2133360" imgH="355320" progId="Equation.3">
                  <p:embed/>
                </p:oleObj>
              </mc:Choice>
              <mc:Fallback>
                <p:oleObj name="Equation" r:id="rId9" imgW="2133360" imgH="35532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4203700"/>
                        <a:ext cx="53340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318802"/>
              </p:ext>
            </p:extLst>
          </p:nvPr>
        </p:nvGraphicFramePr>
        <p:xfrm>
          <a:off x="6228184" y="4443759"/>
          <a:ext cx="273050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4" name="方程式" r:id="rId11" imgW="1091880" imgH="228600" progId="Equation.3">
                  <p:embed/>
                </p:oleObj>
              </mc:Choice>
              <mc:Fallback>
                <p:oleObj name="方程式" r:id="rId11" imgW="1091880" imgH="22860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4443759"/>
                        <a:ext cx="2730500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97707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611188" y="331291"/>
            <a:ext cx="8311891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(d) Face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centered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cell  </a:t>
            </a:r>
            <a:endParaRPr lang="en-US" altLang="zh-TW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4 atoms/unit cell;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000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and 100, 010, 001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110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101, 011,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111:</a:t>
            </a:r>
          </a:p>
          <a:p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</a:t>
            </a:r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equipoints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of rank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1;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½ ½ 0, ½ 0 ½, 0 ½ ½, ½ ½ 1, ½ 1 ½, 1 ½ ½: :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</a:t>
            </a:r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equipoints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of rank 3;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Four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points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chosen: 000, ½½0, ½0½, 0½½</a:t>
            </a:r>
            <a:endParaRPr lang="en-US" altLang="zh-TW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1023952" y="3773502"/>
          <a:ext cx="561975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6" name="Equation" r:id="rId3" imgW="2247840" imgH="711000" progId="Equation.3">
                  <p:embed/>
                </p:oleObj>
              </mc:Choice>
              <mc:Fallback>
                <p:oleObj name="Equation" r:id="rId3" imgW="2247840" imgH="711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952" y="3773502"/>
                        <a:ext cx="5619750" cy="172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1000100" y="5500702"/>
          <a:ext cx="581025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7" name="Equation" r:id="rId5" imgW="2323800" imgH="253800" progId="Equation.3">
                  <p:embed/>
                </p:oleObj>
              </mc:Choice>
              <mc:Fallback>
                <p:oleObj name="Equation" r:id="rId5" imgW="232380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5500702"/>
                        <a:ext cx="5810250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48874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000100" y="195319"/>
            <a:ext cx="3010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unmixed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021780" y="915399"/>
            <a:ext cx="26003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mixed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4230698" y="273032"/>
          <a:ext cx="18415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7" name="Equation" r:id="rId3" imgW="736560" imgH="241200" progId="Equation.3">
                  <p:embed/>
                </p:oleObj>
              </mc:Choice>
              <mc:Fallback>
                <p:oleObj name="Equation" r:id="rId3" imgW="73656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0698" y="273032"/>
                        <a:ext cx="18415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4286248" y="987425"/>
          <a:ext cx="15557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8" name="Equation" r:id="rId5" imgW="622080" imgH="241200" progId="Equation.3">
                  <p:embed/>
                </p:oleObj>
              </mc:Choice>
              <mc:Fallback>
                <p:oleObj name="Equation" r:id="rId5" imgW="6220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987425"/>
                        <a:ext cx="155575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403167" y="1704322"/>
            <a:ext cx="7526419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(e)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close-packed hexagonal cell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altLang="zh-TW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2 atoms/unit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cell</a:t>
            </a:r>
          </a:p>
          <a:p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8 corner atoms: </a:t>
            </a:r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equipoints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of rank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1;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2/3 1/3 1/2: </a:t>
            </a:r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equipoints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of rank 1;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Choose 000, 2/3 1/3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1/2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(Miller Indices)</a:t>
            </a: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1071538" y="4143380"/>
          <a:ext cx="5334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9" name="Equation" r:id="rId7" imgW="2133360" imgH="355320" progId="Equation.3">
                  <p:embed/>
                </p:oleObj>
              </mc:Choice>
              <mc:Fallback>
                <p:oleObj name="Equation" r:id="rId7" imgW="2133360" imgH="3553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4143380"/>
                        <a:ext cx="53340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1635146" y="4841890"/>
          <a:ext cx="593725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0" name="Equation" r:id="rId9" imgW="2374560" imgH="330120" progId="Equation.3">
                  <p:embed/>
                </p:oleObj>
              </mc:Choice>
              <mc:Fallback>
                <p:oleObj name="Equation" r:id="rId9" imgW="2374560" imgH="3301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46" y="4841890"/>
                        <a:ext cx="5937250" cy="801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1071538" y="5715016"/>
          <a:ext cx="727075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1" name="Equation" r:id="rId11" imgW="2908080" imgH="368280" progId="Equation.3">
                  <p:embed/>
                </p:oleObj>
              </mc:Choice>
              <mc:Fallback>
                <p:oleObj name="Equation" r:id="rId11" imgW="2908080" imgH="3682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5715016"/>
                        <a:ext cx="7270750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1214414" y="214290"/>
          <a:ext cx="62230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9" name="Equation" r:id="rId3" imgW="2489040" imgH="330120" progId="Equation.3">
                  <p:embed/>
                </p:oleObj>
              </mc:Choice>
              <mc:Fallback>
                <p:oleObj name="Equation" r:id="rId3" imgW="2489040" imgH="3301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214290"/>
                        <a:ext cx="622300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1468458" y="982651"/>
          <a:ext cx="60325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0" name="Equation" r:id="rId5" imgW="2412720" imgH="330120" progId="Equation.3">
                  <p:embed/>
                </p:oleObj>
              </mc:Choice>
              <mc:Fallback>
                <p:oleObj name="Equation" r:id="rId5" imgW="2412720" imgH="3301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458" y="982651"/>
                        <a:ext cx="603250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452522"/>
              </p:ext>
            </p:extLst>
          </p:nvPr>
        </p:nvGraphicFramePr>
        <p:xfrm>
          <a:off x="1436688" y="1757363"/>
          <a:ext cx="5524500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1" name="方程式" r:id="rId7" imgW="2209680" imgH="393480" progId="Equation.3">
                  <p:embed/>
                </p:oleObj>
              </mc:Choice>
              <mc:Fallback>
                <p:oleObj name="方程式" r:id="rId7" imgW="22096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1757363"/>
                        <a:ext cx="5524500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1476382" y="2686051"/>
          <a:ext cx="409575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2" name="Equation" r:id="rId9" imgW="1638000" imgH="393480" progId="Equation.3">
                  <p:embed/>
                </p:oleObj>
              </mc:Choice>
              <mc:Fallback>
                <p:oleObj name="Equation" r:id="rId9" imgW="16380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2" y="2686051"/>
                        <a:ext cx="4095750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Line 9"/>
          <p:cNvSpPr>
            <a:spLocks noChangeShapeType="1"/>
          </p:cNvSpPr>
          <p:nvPr/>
        </p:nvSpPr>
        <p:spPr bwMode="auto">
          <a:xfrm>
            <a:off x="1116013" y="4651377"/>
            <a:ext cx="720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1239838" y="3932239"/>
            <a:ext cx="955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2h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altLang="zh-TW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3209925" y="3948114"/>
            <a:ext cx="269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i="1"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1313194" y="4706939"/>
            <a:ext cx="8835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4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TW" sz="2400" i="1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algn="ctr"/>
            <a:r>
              <a:rPr lang="en-US" altLang="zh-TW" sz="24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TW" sz="2400" i="1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algn="ctr"/>
            <a:r>
              <a:rPr lang="en-US" altLang="zh-TW" sz="24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TW" sz="2400" i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TW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1</a:t>
            </a:r>
          </a:p>
          <a:p>
            <a:pPr algn="ctr"/>
            <a:r>
              <a:rPr lang="en-US" altLang="zh-TW" sz="24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TW" sz="2400" i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TW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1</a:t>
            </a: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2971911" y="4722814"/>
            <a:ext cx="76495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odd</a:t>
            </a:r>
            <a:endParaRPr lang="en-US" altLang="zh-TW" sz="24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even</a:t>
            </a:r>
            <a:endParaRPr lang="en-US" altLang="zh-TW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ctr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odd</a:t>
            </a:r>
          </a:p>
          <a:p>
            <a:pPr algn="ctr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even</a:t>
            </a:r>
            <a:endParaRPr lang="en-US" altLang="zh-TW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001033"/>
              </p:ext>
            </p:extLst>
          </p:nvPr>
        </p:nvGraphicFramePr>
        <p:xfrm>
          <a:off x="4178300" y="3779838"/>
          <a:ext cx="26717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3" name="方程式" r:id="rId11" imgW="1295280" imgH="431640" progId="Equation.3">
                  <p:embed/>
                </p:oleObj>
              </mc:Choice>
              <mc:Fallback>
                <p:oleObj name="方程式" r:id="rId11" imgW="1295280" imgH="43164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300" y="3779838"/>
                        <a:ext cx="2671763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5151750" y="4722814"/>
            <a:ext cx="7232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altLang="zh-TW" sz="24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altLang="zh-TW" sz="24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0.75</a:t>
            </a:r>
            <a:endParaRPr lang="en-US" altLang="zh-TW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ctr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0.25</a:t>
            </a:r>
            <a:endParaRPr lang="en-US" altLang="zh-TW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7701063" y="4722814"/>
            <a:ext cx="60304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algn="ctr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zh-TW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zh-TW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zh-TW" sz="2400" baseline="300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ctr"/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zh-TW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zh-TW" sz="2400" baseline="30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37912" name="Object 24"/>
          <p:cNvGraphicFramePr>
            <a:graphicFrameLocks noChangeAspect="1"/>
          </p:cNvGraphicFramePr>
          <p:nvPr/>
        </p:nvGraphicFramePr>
        <p:xfrm>
          <a:off x="7564464" y="3832233"/>
          <a:ext cx="7937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4" name="Equation" r:id="rId13" imgW="317160" imgH="304560" progId="Equation.3">
                  <p:embed/>
                </p:oleObj>
              </mc:Choice>
              <mc:Fallback>
                <p:oleObj name="Equation" r:id="rId13" imgW="317160" imgH="30456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4464" y="3832233"/>
                        <a:ext cx="79375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57224" y="214290"/>
            <a:ext cx="73837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(f)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ZnS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four Zinc and four sulfur atoms per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unit cell (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8 atoms/unit cell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381264" y="1214422"/>
            <a:ext cx="719126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000 and 100, 010, 001, 110, 101, 011, 111:</a:t>
            </a:r>
          </a:p>
          <a:p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equipoints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of rank 1; (S atom)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28728" y="2285992"/>
            <a:ext cx="6248827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½½0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½0½, 0½½, ½½1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½1½, 1½½:</a:t>
            </a:r>
          </a:p>
          <a:p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equipoints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of rank 3; (S atom)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¼¼¼, ¾¾¼, ¾¼¾, ¼¾¾:</a:t>
            </a:r>
            <a:b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equipoints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of rank 4; (Zn)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396598" y="4423484"/>
            <a:ext cx="73068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Eight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atoms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chosen: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000,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½½0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½0½,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0½½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(the same as FCC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), (Say S atom)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¼¼¼, ¾¾¼, ¾¼¾, ¼¾¾ (Say Zn atom)!</a:t>
            </a:r>
            <a:endParaRPr lang="en-US" altLang="zh-TW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1285852" y="71414"/>
          <a:ext cx="6096000" cy="345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8" name="Equation" r:id="rId3" imgW="2438280" imgH="1422360" progId="Equation.3">
                  <p:embed/>
                </p:oleObj>
              </mc:Choice>
              <mc:Fallback>
                <p:oleObj name="Equation" r:id="rId3" imgW="2438280" imgH="1422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71414"/>
                        <a:ext cx="6096000" cy="345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1285852" y="3571876"/>
          <a:ext cx="6032500" cy="148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9" name="Equation" r:id="rId5" imgW="2412720" imgH="609480" progId="Equation.3">
                  <p:embed/>
                </p:oleObj>
              </mc:Choice>
              <mc:Fallback>
                <p:oleObj name="Equation" r:id="rId5" imgW="2412720" imgH="609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3571876"/>
                        <a:ext cx="6032500" cy="1481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線接點 4"/>
          <p:cNvCxnSpPr/>
          <p:nvPr/>
        </p:nvCxnSpPr>
        <p:spPr>
          <a:xfrm>
            <a:off x="2143108" y="5072074"/>
            <a:ext cx="5072098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字方塊 5"/>
          <p:cNvSpPr txBox="1"/>
          <p:nvPr/>
        </p:nvSpPr>
        <p:spPr>
          <a:xfrm>
            <a:off x="1444003" y="5130241"/>
            <a:ext cx="6271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Structure factor of face centered cell 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1317636" y="136508"/>
          <a:ext cx="4826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3" name="Equation" r:id="rId3" imgW="1930320" imgH="355320" progId="Equation.3">
                  <p:embed/>
                </p:oleObj>
              </mc:Choice>
              <mc:Fallback>
                <p:oleObj name="Equation" r:id="rId3" imgW="1930320" imgH="355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36" y="136508"/>
                        <a:ext cx="48260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966956" y="1340768"/>
            <a:ext cx="28520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: mixed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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27062"/>
              </p:ext>
            </p:extLst>
          </p:nvPr>
        </p:nvGraphicFramePr>
        <p:xfrm>
          <a:off x="4139952" y="1339755"/>
          <a:ext cx="123825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4" name="方程式" r:id="rId5" imgW="495000" imgH="241200" progId="Equation.3">
                  <p:embed/>
                </p:oleObj>
              </mc:Choice>
              <mc:Fallback>
                <p:oleObj name="方程式" r:id="rId5" imgW="495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1339755"/>
                        <a:ext cx="123825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22766"/>
              </p:ext>
            </p:extLst>
          </p:nvPr>
        </p:nvGraphicFramePr>
        <p:xfrm>
          <a:off x="5675040" y="1339755"/>
          <a:ext cx="155575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5" name="方程式" r:id="rId7" imgW="622080" imgH="241200" progId="Equation.3">
                  <p:embed/>
                </p:oleObj>
              </mc:Choice>
              <mc:Fallback>
                <p:oleObj name="方程式" r:id="rId7" imgW="622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5040" y="1339755"/>
                        <a:ext cx="1555750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971600" y="2052137"/>
            <a:ext cx="32576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: unmixed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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7744273"/>
              </p:ext>
            </p:extLst>
          </p:nvPr>
        </p:nvGraphicFramePr>
        <p:xfrm>
          <a:off x="4341862" y="2051124"/>
          <a:ext cx="123825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6" name="方程式" r:id="rId9" imgW="495000" imgH="241200" progId="Equation.3">
                  <p:embed/>
                </p:oleObj>
              </mc:Choice>
              <mc:Fallback>
                <p:oleObj name="方程式" r:id="rId9" imgW="495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862" y="2051124"/>
                        <a:ext cx="123825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287511"/>
              </p:ext>
            </p:extLst>
          </p:nvPr>
        </p:nvGraphicFramePr>
        <p:xfrm>
          <a:off x="1547664" y="2636912"/>
          <a:ext cx="42862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7" name="方程式" r:id="rId11" imgW="1714320" imgH="355320" progId="Equation.3">
                  <p:embed/>
                </p:oleObj>
              </mc:Choice>
              <mc:Fallback>
                <p:oleObj name="方程式" r:id="rId11" imgW="171432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636912"/>
                        <a:ext cx="428625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899592" y="3573016"/>
            <a:ext cx="39244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 are all odd</a:t>
            </a: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9481945"/>
              </p:ext>
            </p:extLst>
          </p:nvPr>
        </p:nvGraphicFramePr>
        <p:xfrm>
          <a:off x="5220072" y="3563292"/>
          <a:ext cx="257175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8" name="方程式" r:id="rId13" imgW="1028520" imgH="241200" progId="Equation.3">
                  <p:embed/>
                </p:oleObj>
              </mc:Choice>
              <mc:Fallback>
                <p:oleObj name="方程式" r:id="rId13" imgW="10285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3563292"/>
                        <a:ext cx="257175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966956" y="4221584"/>
            <a:ext cx="72058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 are all even and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 = 4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379767"/>
              </p:ext>
            </p:extLst>
          </p:nvPr>
        </p:nvGraphicFramePr>
        <p:xfrm>
          <a:off x="5235575" y="4859338"/>
          <a:ext cx="254000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9" name="方程式" r:id="rId15" imgW="1015920" imgH="241200" progId="Equation.3">
                  <p:embed/>
                </p:oleObj>
              </mc:Choice>
              <mc:Fallback>
                <p:oleObj name="方程式" r:id="rId15" imgW="10159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5575" y="4859338"/>
                        <a:ext cx="2540000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971600" y="5364505"/>
            <a:ext cx="738535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 are all even and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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TW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3704216"/>
              </p:ext>
            </p:extLst>
          </p:nvPr>
        </p:nvGraphicFramePr>
        <p:xfrm>
          <a:off x="5220072" y="6011565"/>
          <a:ext cx="254000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0" name="方程式" r:id="rId17" imgW="1015920" imgH="241200" progId="Equation.3">
                  <p:embed/>
                </p:oleObj>
              </mc:Choice>
              <mc:Fallback>
                <p:oleObj name="方程式" r:id="rId17" imgW="10159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6011565"/>
                        <a:ext cx="2540000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231819"/>
              </p:ext>
            </p:extLst>
          </p:nvPr>
        </p:nvGraphicFramePr>
        <p:xfrm>
          <a:off x="683568" y="1214677"/>
          <a:ext cx="8350250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2" name="Equation" r:id="rId3" imgW="3340080" imgH="368280" progId="Equation.3">
                  <p:embed/>
                </p:oleObj>
              </mc:Choice>
              <mc:Fallback>
                <p:oleObj name="Equation" r:id="rId3" imgW="33400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214677"/>
                        <a:ext cx="8350250" cy="89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53442"/>
              </p:ext>
            </p:extLst>
          </p:nvPr>
        </p:nvGraphicFramePr>
        <p:xfrm>
          <a:off x="715304" y="1998920"/>
          <a:ext cx="6318250" cy="178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Equation" r:id="rId5" imgW="2527200" imgH="736560" progId="Equation.3">
                  <p:embed/>
                </p:oleObj>
              </mc:Choice>
              <mc:Fallback>
                <p:oleObj name="Equation" r:id="rId5" imgW="252720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304" y="1998920"/>
                        <a:ext cx="6318250" cy="178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223390"/>
              </p:ext>
            </p:extLst>
          </p:nvPr>
        </p:nvGraphicFramePr>
        <p:xfrm>
          <a:off x="731186" y="3715007"/>
          <a:ext cx="73025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4" name="Equation" r:id="rId7" imgW="2920680" imgH="393480" progId="Equation.3">
                  <p:embed/>
                </p:oleObj>
              </mc:Choice>
              <mc:Fallback>
                <p:oleObj name="Equation" r:id="rId7" imgW="2920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186" y="3715007"/>
                        <a:ext cx="7302500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914475"/>
              </p:ext>
            </p:extLst>
          </p:nvPr>
        </p:nvGraphicFramePr>
        <p:xfrm>
          <a:off x="747010" y="4643701"/>
          <a:ext cx="30797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5" name="Equation" r:id="rId9" imgW="1231560" imgH="304560" progId="Equation.3">
                  <p:embed/>
                </p:oleObj>
              </mc:Choice>
              <mc:Fallback>
                <p:oleObj name="Equation" r:id="rId9" imgW="123156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010" y="4643701"/>
                        <a:ext cx="307975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364955"/>
              </p:ext>
            </p:extLst>
          </p:nvPr>
        </p:nvGraphicFramePr>
        <p:xfrm>
          <a:off x="747010" y="5286643"/>
          <a:ext cx="31432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6" name="Equation" r:id="rId11" imgW="1257120" imgH="304560" progId="Equation.3">
                  <p:embed/>
                </p:oleObj>
              </mc:Choice>
              <mc:Fallback>
                <p:oleObj name="Equation" r:id="rId11" imgW="125712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010" y="5286643"/>
                        <a:ext cx="314325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596588"/>
              </p:ext>
            </p:extLst>
          </p:nvPr>
        </p:nvGraphicFramePr>
        <p:xfrm>
          <a:off x="747010" y="5929585"/>
          <a:ext cx="31432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7" name="Equation" r:id="rId13" imgW="1257120" imgH="304560" progId="Equation.3">
                  <p:embed/>
                </p:oleObj>
              </mc:Choice>
              <mc:Fallback>
                <p:oleObj name="Equation" r:id="rId13" imgW="125712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010" y="5929585"/>
                        <a:ext cx="314325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4033158" y="4715139"/>
            <a:ext cx="20826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odd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70321" y="5358081"/>
            <a:ext cx="4304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:odd multiple of 2.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069068" y="6001023"/>
            <a:ext cx="44646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even multiple of 2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314563" y="548680"/>
            <a:ext cx="617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Or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78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184162" y="1203238"/>
            <a:ext cx="3888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>
                <a:sym typeface="Symbol" pitchFamily="18" charset="2"/>
              </a:rPr>
              <a:t>Crystal translation vector</a:t>
            </a:r>
            <a:endParaRPr lang="en-US" altLang="zh-TW" dirty="0">
              <a:sym typeface="Symbol" pitchFamily="18" charset="2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743826"/>
              </p:ext>
            </p:extLst>
          </p:nvPr>
        </p:nvGraphicFramePr>
        <p:xfrm>
          <a:off x="6515100" y="714375"/>
          <a:ext cx="793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" name="Equation" r:id="rId3" imgW="317225" imgH="203024" progId="Equation.3">
                  <p:embed/>
                </p:oleObj>
              </mc:Choice>
              <mc:Fallback>
                <p:oleObj name="Equation" r:id="rId3" imgW="317225" imgH="203024" progId="Equation.3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5100" y="714375"/>
                        <a:ext cx="7937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306113"/>
              </p:ext>
            </p:extLst>
          </p:nvPr>
        </p:nvGraphicFramePr>
        <p:xfrm>
          <a:off x="7334250" y="611188"/>
          <a:ext cx="16510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7" name="Equation" r:id="rId5" imgW="660113" imgH="241195" progId="Equation.3">
                  <p:embed/>
                </p:oleObj>
              </mc:Choice>
              <mc:Fallback>
                <p:oleObj name="Equation" r:id="rId5" imgW="660113" imgH="241195" progId="Equation.3">
                  <p:embed/>
                  <p:pic>
                    <p:nvPicPr>
                      <p:cNvPr id="0" name="Picture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0" y="611188"/>
                        <a:ext cx="1651000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95537" y="703126"/>
            <a:ext cx="63367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>
                <a:sym typeface="Symbol" pitchFamily="18" charset="2"/>
              </a:rPr>
              <a:t>    Physical properties function of a crystal</a:t>
            </a:r>
            <a:endParaRPr lang="en-US" altLang="zh-TW" dirty="0">
              <a:sym typeface="Symbol" pitchFamily="18" charset="2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55577" y="214290"/>
            <a:ext cx="26642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>
                <a:sym typeface="Symbol" pitchFamily="18" charset="2"/>
              </a:rPr>
              <a:t>Crystal: periodic </a:t>
            </a:r>
            <a:endParaRPr lang="en-US" altLang="zh-TW" dirty="0">
              <a:sym typeface="Symbol" pitchFamily="18" charset="2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55576" y="1707294"/>
            <a:ext cx="77768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>
                <a:sym typeface="Symbol" pitchFamily="18" charset="2"/>
              </a:rPr>
              <a:t>Periodic function </a:t>
            </a:r>
            <a:r>
              <a:rPr lang="en-US" altLang="zh-TW" dirty="0" smtClean="0">
                <a:sym typeface="Symbol"/>
              </a:rPr>
              <a:t></a:t>
            </a:r>
            <a:r>
              <a:rPr lang="en-US" altLang="zh-TW" dirty="0" smtClean="0">
                <a:sym typeface="Symbol" pitchFamily="18" charset="2"/>
              </a:rPr>
              <a:t> Exponential Fourier Series</a:t>
            </a:r>
            <a:endParaRPr lang="en-US" altLang="zh-TW" dirty="0">
              <a:sym typeface="Symbol" pitchFamily="18" charset="2"/>
            </a:endParaRPr>
          </a:p>
        </p:txBody>
      </p:sp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862682"/>
              </p:ext>
            </p:extLst>
          </p:nvPr>
        </p:nvGraphicFramePr>
        <p:xfrm>
          <a:off x="731838" y="2335213"/>
          <a:ext cx="2762250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" name="Equation" r:id="rId7" imgW="1104900" imgH="381000" progId="Equation.3">
                  <p:embed/>
                </p:oleObj>
              </mc:Choice>
              <mc:Fallback>
                <p:oleObj name="Equation" r:id="rId7" imgW="1104900" imgH="381000" progId="Equation.3">
                  <p:embed/>
                  <p:pic>
                    <p:nvPicPr>
                      <p:cNvPr id="0" name="Picture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8" y="2335213"/>
                        <a:ext cx="2762250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530852"/>
              </p:ext>
            </p:extLst>
          </p:nvPr>
        </p:nvGraphicFramePr>
        <p:xfrm>
          <a:off x="3663950" y="2327275"/>
          <a:ext cx="44767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9" name="Equation" r:id="rId9" imgW="1790700" imgH="381000" progId="Equation.3">
                  <p:embed/>
                </p:oleObj>
              </mc:Choice>
              <mc:Fallback>
                <p:oleObj name="Equation" r:id="rId9" imgW="1790700" imgH="381000" progId="Equation.3">
                  <p:embed/>
                  <p:pic>
                    <p:nvPicPr>
                      <p:cNvPr id="0" name="Picture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3950" y="2327275"/>
                        <a:ext cx="447675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970816"/>
              </p:ext>
            </p:extLst>
          </p:nvPr>
        </p:nvGraphicFramePr>
        <p:xfrm>
          <a:off x="3397250" y="3206750"/>
          <a:ext cx="1905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0" name="Equation" r:id="rId11" imgW="761669" imgH="228501" progId="Equation.3">
                  <p:embed/>
                </p:oleObj>
              </mc:Choice>
              <mc:Fallback>
                <p:oleObj name="Equation" r:id="rId11" imgW="761669" imgH="228501" progId="Equation.3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0" y="3206750"/>
                        <a:ext cx="1905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直線接點 10"/>
          <p:cNvCxnSpPr/>
          <p:nvPr/>
        </p:nvCxnSpPr>
        <p:spPr>
          <a:xfrm>
            <a:off x="8532440" y="1142984"/>
            <a:ext cx="360040" cy="0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053227"/>
              </p:ext>
            </p:extLst>
          </p:nvPr>
        </p:nvGraphicFramePr>
        <p:xfrm>
          <a:off x="1116013" y="3730625"/>
          <a:ext cx="26670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1" name="Equation" r:id="rId13" imgW="1066337" imgH="215806" progId="Equation.3">
                  <p:embed/>
                </p:oleObj>
              </mc:Choice>
              <mc:Fallback>
                <p:oleObj name="Equation" r:id="rId13" imgW="1066337" imgH="215806" progId="Equation.3">
                  <p:embed/>
                  <p:pic>
                    <p:nvPicPr>
                      <p:cNvPr id="0" name="Picture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730625"/>
                        <a:ext cx="2667000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547664" y="4290816"/>
            <a:ext cx="720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>
                <a:sym typeface="Symbol" pitchFamily="18" charset="2"/>
              </a:rPr>
              <a:t>Translation vectors of the original crystal lattice</a:t>
            </a:r>
            <a:endParaRPr lang="en-US" altLang="zh-TW" dirty="0">
              <a:sym typeface="Symbol" pitchFamily="18" charset="2"/>
            </a:endParaRPr>
          </a:p>
        </p:txBody>
      </p:sp>
      <p:graphicFrame>
        <p:nvGraphicFramePr>
          <p:cNvPr id="14" name="物件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773255"/>
              </p:ext>
            </p:extLst>
          </p:nvPr>
        </p:nvGraphicFramePr>
        <p:xfrm>
          <a:off x="1139825" y="4883150"/>
          <a:ext cx="2063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2" name="Equation" r:id="rId15" imgW="825500" imgH="228600" progId="Equation.3">
                  <p:embed/>
                </p:oleObj>
              </mc:Choice>
              <mc:Fallback>
                <p:oleObj name="Equation" r:id="rId15" imgW="825500" imgH="228600" progId="Equation.3">
                  <p:embed/>
                  <p:pic>
                    <p:nvPicPr>
                      <p:cNvPr id="0" name="Picture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4883150"/>
                        <a:ext cx="20637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275856" y="4919724"/>
            <a:ext cx="10818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>
                <a:sym typeface="Symbol" pitchFamily="18" charset="2"/>
              </a:rPr>
              <a:t>for all</a:t>
            </a:r>
            <a:endParaRPr lang="en-US" altLang="zh-TW" dirty="0">
              <a:sym typeface="Symbol" pitchFamily="18" charset="2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4932040" y="3714752"/>
            <a:ext cx="25922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i="1" dirty="0" smtClean="0">
                <a:sym typeface="Symbol" pitchFamily="18" charset="2"/>
              </a:rPr>
              <a:t>u</a:t>
            </a:r>
            <a:r>
              <a:rPr lang="en-US" altLang="zh-TW" dirty="0" smtClean="0">
                <a:sym typeface="Symbol" pitchFamily="18" charset="2"/>
              </a:rPr>
              <a:t>, </a:t>
            </a:r>
            <a:r>
              <a:rPr lang="en-US" altLang="zh-TW" i="1" dirty="0" smtClean="0">
                <a:sym typeface="Symbol" pitchFamily="18" charset="2"/>
              </a:rPr>
              <a:t>v</a:t>
            </a:r>
            <a:r>
              <a:rPr lang="en-US" altLang="zh-TW" dirty="0" smtClean="0">
                <a:sym typeface="Symbol" pitchFamily="18" charset="2"/>
              </a:rPr>
              <a:t>, </a:t>
            </a:r>
            <a:r>
              <a:rPr lang="en-US" altLang="zh-TW" i="1" dirty="0" smtClean="0">
                <a:sym typeface="Symbol" pitchFamily="18" charset="2"/>
              </a:rPr>
              <a:t>w</a:t>
            </a:r>
            <a:r>
              <a:rPr lang="en-US" altLang="zh-TW" dirty="0" smtClean="0">
                <a:sym typeface="Symbol" pitchFamily="18" charset="2"/>
              </a:rPr>
              <a:t>: integer</a:t>
            </a:r>
            <a:endParaRPr lang="en-US" altLang="zh-TW" dirty="0">
              <a:sym typeface="Symbol" pitchFamily="18" charset="2"/>
            </a:endParaRPr>
          </a:p>
        </p:txBody>
      </p:sp>
      <p:graphicFrame>
        <p:nvGraphicFramePr>
          <p:cNvPr id="17" name="物件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830958"/>
              </p:ext>
            </p:extLst>
          </p:nvPr>
        </p:nvGraphicFramePr>
        <p:xfrm>
          <a:off x="1554163" y="5556250"/>
          <a:ext cx="28892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3" name="Equation" r:id="rId17" imgW="1155199" imgH="215806" progId="Equation.3">
                  <p:embed/>
                </p:oleObj>
              </mc:Choice>
              <mc:Fallback>
                <p:oleObj name="Equation" r:id="rId17" imgW="1155199" imgH="215806" progId="Equation.3">
                  <p:embed/>
                  <p:pic>
                    <p:nvPicPr>
                      <p:cNvPr id="0" name="Picture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4163" y="5556250"/>
                        <a:ext cx="2889250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1043608" y="5624984"/>
            <a:ext cx="15841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>
                <a:sym typeface="Symbol" pitchFamily="18" charset="2"/>
              </a:rPr>
              <a:t>If </a:t>
            </a:r>
            <a:endParaRPr lang="en-US" altLang="zh-TW" dirty="0">
              <a:sym typeface="Symbol" pitchFamily="18" charset="2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547664" y="6129040"/>
            <a:ext cx="720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>
                <a:sym typeface="Symbol" pitchFamily="18" charset="2"/>
              </a:rPr>
              <a:t>Vectors of the reciprocal lattice</a:t>
            </a:r>
            <a:endParaRPr lang="en-US" altLang="zh-TW" dirty="0">
              <a:sym typeface="Symbol" pitchFamily="18" charset="2"/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5004048" y="5572140"/>
            <a:ext cx="25922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i="1" dirty="0" smtClean="0">
                <a:sym typeface="Symbol" pitchFamily="18" charset="2"/>
              </a:rPr>
              <a:t>h</a:t>
            </a:r>
            <a:r>
              <a:rPr lang="en-US" altLang="zh-TW" dirty="0" smtClean="0">
                <a:sym typeface="Symbol" pitchFamily="18" charset="2"/>
              </a:rPr>
              <a:t>, </a:t>
            </a:r>
            <a:r>
              <a:rPr lang="en-US" altLang="zh-TW" i="1" dirty="0" smtClean="0">
                <a:sym typeface="Symbol" pitchFamily="18" charset="2"/>
              </a:rPr>
              <a:t>k</a:t>
            </a:r>
            <a:r>
              <a:rPr lang="en-US" altLang="zh-TW" dirty="0" smtClean="0">
                <a:sym typeface="Symbol" pitchFamily="18" charset="2"/>
              </a:rPr>
              <a:t>, </a:t>
            </a:r>
            <a:r>
              <a:rPr lang="en-US" altLang="zh-TW" i="1" dirty="0" smtClean="0">
                <a:sym typeface="Symbol" pitchFamily="18" charset="2"/>
              </a:rPr>
              <a:t>l</a:t>
            </a:r>
            <a:r>
              <a:rPr lang="en-US" altLang="zh-TW" dirty="0" smtClean="0">
                <a:sym typeface="Symbol" pitchFamily="18" charset="2"/>
              </a:rPr>
              <a:t>: integer</a:t>
            </a:r>
            <a:endParaRPr lang="en-US" altLang="zh-TW" dirty="0">
              <a:sym typeface="Symbol" pitchFamily="18" charset="2"/>
            </a:endParaRPr>
          </a:p>
        </p:txBody>
      </p:sp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4357686" y="4857760"/>
          <a:ext cx="349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4" name="Equation" r:id="rId19" imgW="139639" imgH="203112" progId="Equation.3">
                  <p:embed/>
                </p:oleObj>
              </mc:Choice>
              <mc:Fallback>
                <p:oleObj name="Equation" r:id="rId19" imgW="139639" imgH="203112" progId="Equation.3">
                  <p:embed/>
                  <p:pic>
                    <p:nvPicPr>
                      <p:cNvPr id="0" name="Picture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6" y="4857760"/>
                        <a:ext cx="3492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49197" y="214290"/>
            <a:ext cx="3036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8-4. Shape Effect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467777" y="714356"/>
            <a:ext cx="69108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 a finite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crystal, assuming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rectangular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volume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041241"/>
              </p:ext>
            </p:extLst>
          </p:nvPr>
        </p:nvGraphicFramePr>
        <p:xfrm>
          <a:off x="1538784" y="1844824"/>
          <a:ext cx="3897312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7" name="Equation" r:id="rId3" imgW="1562040" imgH="368280" progId="Equation.3">
                  <p:embed/>
                </p:oleObj>
              </mc:Choice>
              <mc:Fallback>
                <p:oleObj name="Equation" r:id="rId3" imgW="1562040" imgH="3682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784" y="1844824"/>
                        <a:ext cx="3897312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452152" y="2722191"/>
            <a:ext cx="2722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 a particular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003965"/>
              </p:ext>
            </p:extLst>
          </p:nvPr>
        </p:nvGraphicFramePr>
        <p:xfrm>
          <a:off x="4175142" y="2722191"/>
          <a:ext cx="4127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8" name="Equation" r:id="rId5" imgW="164880" imgH="215640" progId="Equation.3">
                  <p:embed/>
                </p:oleObj>
              </mc:Choice>
              <mc:Fallback>
                <p:oleObj name="Equation" r:id="rId5" imgW="164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42" y="2722191"/>
                        <a:ext cx="41275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4460894" y="2708920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, if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952663"/>
              </p:ext>
            </p:extLst>
          </p:nvPr>
        </p:nvGraphicFramePr>
        <p:xfrm>
          <a:off x="5103836" y="2722191"/>
          <a:ext cx="28257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9" name="Equation" r:id="rId7" imgW="1130040" imgH="215640" progId="Equation.3">
                  <p:embed/>
                </p:oleObj>
              </mc:Choice>
              <mc:Fallback>
                <p:oleObj name="Equation" r:id="rId7" imgW="113004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36" y="2722191"/>
                        <a:ext cx="282575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9488840"/>
              </p:ext>
            </p:extLst>
          </p:nvPr>
        </p:nvGraphicFramePr>
        <p:xfrm>
          <a:off x="1619672" y="3356992"/>
          <a:ext cx="2598737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0" name="方程式" r:id="rId9" imgW="1041120" imgH="304560" progId="Equation.3">
                  <p:embed/>
                </p:oleObj>
              </mc:Choice>
              <mc:Fallback>
                <p:oleObj name="方程式" r:id="rId9" imgW="1041120" imgH="3045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356992"/>
                        <a:ext cx="2598737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514065"/>
              </p:ext>
            </p:extLst>
          </p:nvPr>
        </p:nvGraphicFramePr>
        <p:xfrm>
          <a:off x="1571604" y="4140175"/>
          <a:ext cx="7256463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1" name="Equation" r:id="rId11" imgW="2908080" imgH="444240" progId="Equation.3">
                  <p:embed/>
                </p:oleObj>
              </mc:Choice>
              <mc:Fallback>
                <p:oleObj name="Equation" r:id="rId11" imgW="2908080" imgH="4442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4140175"/>
                        <a:ext cx="7256463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233118"/>
              </p:ext>
            </p:extLst>
          </p:nvPr>
        </p:nvGraphicFramePr>
        <p:xfrm>
          <a:off x="1907704" y="5229200"/>
          <a:ext cx="4816475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2" name="方程式" r:id="rId13" imgW="1930320" imgH="444240" progId="Equation.3">
                  <p:embed/>
                </p:oleObj>
              </mc:Choice>
              <mc:Fallback>
                <p:oleObj name="方程式" r:id="rId13" imgW="19303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5229200"/>
                        <a:ext cx="4816475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628946"/>
              </p:ext>
            </p:extLst>
          </p:nvPr>
        </p:nvGraphicFramePr>
        <p:xfrm>
          <a:off x="1403648" y="251743"/>
          <a:ext cx="5640387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0" name="方程式" r:id="rId3" imgW="2260440" imgH="444240" progId="Equation.3">
                  <p:embed/>
                </p:oleObj>
              </mc:Choice>
              <mc:Fallback>
                <p:oleObj name="方程式" r:id="rId3" imgW="22604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51743"/>
                        <a:ext cx="5640387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直線接點 5"/>
          <p:cNvCxnSpPr/>
          <p:nvPr/>
        </p:nvCxnSpPr>
        <p:spPr>
          <a:xfrm>
            <a:off x="2627784" y="1340768"/>
            <a:ext cx="129614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776932"/>
              </p:ext>
            </p:extLst>
          </p:nvPr>
        </p:nvGraphicFramePr>
        <p:xfrm>
          <a:off x="2123728" y="1628800"/>
          <a:ext cx="5894388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1" name="方程式" r:id="rId5" imgW="2361960" imgH="444240" progId="Equation.3">
                  <p:embed/>
                </p:oleObj>
              </mc:Choice>
              <mc:Fallback>
                <p:oleObj name="方程式" r:id="rId5" imgW="23619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628800"/>
                        <a:ext cx="5894388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直線接點 8"/>
          <p:cNvCxnSpPr/>
          <p:nvPr/>
        </p:nvCxnSpPr>
        <p:spPr>
          <a:xfrm>
            <a:off x="1403648" y="2204864"/>
            <a:ext cx="504056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990845"/>
              </p:ext>
            </p:extLst>
          </p:nvPr>
        </p:nvGraphicFramePr>
        <p:xfrm>
          <a:off x="3707904" y="2780928"/>
          <a:ext cx="4278312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2" name="方程式" r:id="rId7" imgW="1714320" imgH="457200" progId="Equation.3">
                  <p:embed/>
                </p:oleObj>
              </mc:Choice>
              <mc:Fallback>
                <p:oleObj name="方程式" r:id="rId7" imgW="17143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2780928"/>
                        <a:ext cx="4278312" cy="112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直線接點 11"/>
          <p:cNvCxnSpPr/>
          <p:nvPr/>
        </p:nvCxnSpPr>
        <p:spPr>
          <a:xfrm>
            <a:off x="5436096" y="3005856"/>
            <a:ext cx="288032" cy="27912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5588496" y="3509912"/>
            <a:ext cx="288032" cy="27912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646360"/>
              </p:ext>
            </p:extLst>
          </p:nvPr>
        </p:nvGraphicFramePr>
        <p:xfrm>
          <a:off x="1038299" y="4077072"/>
          <a:ext cx="7350125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3" name="方程式" r:id="rId9" imgW="2946240" imgH="736560" progId="Equation.3">
                  <p:embed/>
                </p:oleObj>
              </mc:Choice>
              <mc:Fallback>
                <p:oleObj name="方程式" r:id="rId9" imgW="294624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299" y="4077072"/>
                        <a:ext cx="7350125" cy="180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88595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221048"/>
              </p:ext>
            </p:extLst>
          </p:nvPr>
        </p:nvGraphicFramePr>
        <p:xfrm>
          <a:off x="755576" y="260648"/>
          <a:ext cx="1203325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5" name="方程式" r:id="rId3" imgW="482400" imgH="279360" progId="Equation.3">
                  <p:embed/>
                </p:oleObj>
              </mc:Choice>
              <mc:Fallback>
                <p:oleObj name="方程式" r:id="rId3" imgW="4824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60648"/>
                        <a:ext cx="1203325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624003"/>
              </p:ext>
            </p:extLst>
          </p:nvPr>
        </p:nvGraphicFramePr>
        <p:xfrm>
          <a:off x="781050" y="936056"/>
          <a:ext cx="8362950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6" name="方程式" r:id="rId5" imgW="3352680" imgH="533160" progId="Equation.3">
                  <p:embed/>
                </p:oleObj>
              </mc:Choice>
              <mc:Fallback>
                <p:oleObj name="方程式" r:id="rId5" imgW="335268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" y="936056"/>
                        <a:ext cx="8362950" cy="130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451395"/>
              </p:ext>
            </p:extLst>
          </p:nvPr>
        </p:nvGraphicFramePr>
        <p:xfrm>
          <a:off x="755576" y="2144142"/>
          <a:ext cx="582930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7" name="方程式" r:id="rId7" imgW="2336760" imgH="495000" progId="Equation.3">
                  <p:embed/>
                </p:oleObj>
              </mc:Choice>
              <mc:Fallback>
                <p:oleObj name="方程式" r:id="rId7" imgW="23367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144142"/>
                        <a:ext cx="5829300" cy="1212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721011"/>
              </p:ext>
            </p:extLst>
          </p:nvPr>
        </p:nvGraphicFramePr>
        <p:xfrm>
          <a:off x="2411760" y="3284984"/>
          <a:ext cx="4656137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8" name="方程式" r:id="rId9" imgW="1866600" imgH="431640" progId="Equation.3">
                  <p:embed/>
                </p:oleObj>
              </mc:Choice>
              <mc:Fallback>
                <p:oleObj name="方程式" r:id="rId9" imgW="1866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284984"/>
                        <a:ext cx="4656137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899592" y="3501008"/>
            <a:ext cx="1188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where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436578"/>
              </p:ext>
            </p:extLst>
          </p:nvPr>
        </p:nvGraphicFramePr>
        <p:xfrm>
          <a:off x="2411760" y="4340672"/>
          <a:ext cx="22860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9" name="方程式" r:id="rId11" imgW="914400" imgH="215640" progId="Equation.3">
                  <p:embed/>
                </p:oleObj>
              </mc:Choice>
              <mc:Fallback>
                <p:oleObj name="方程式" r:id="rId11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340672"/>
                        <a:ext cx="22860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924044" y="4941168"/>
            <a:ext cx="76664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You should already familiar with the function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of 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426901"/>
              </p:ext>
            </p:extLst>
          </p:nvPr>
        </p:nvGraphicFramePr>
        <p:xfrm>
          <a:off x="1839940" y="5450754"/>
          <a:ext cx="1711325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0" name="方程式" r:id="rId13" imgW="685800" imgH="495000" progId="Equation.3">
                  <p:embed/>
                </p:oleObj>
              </mc:Choice>
              <mc:Fallback>
                <p:oleObj name="方程式" r:id="rId13" imgW="68580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40" y="5450754"/>
                        <a:ext cx="1711325" cy="1212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3923928" y="5805264"/>
            <a:ext cx="1792478" cy="584775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Chapter 4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1526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247938"/>
              </p:ext>
            </p:extLst>
          </p:nvPr>
        </p:nvGraphicFramePr>
        <p:xfrm>
          <a:off x="2849438" y="188913"/>
          <a:ext cx="611505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16" name="方程式" r:id="rId3" imgW="2450880" imgH="495000" progId="Equation.3">
                  <p:embed/>
                </p:oleObj>
              </mc:Choice>
              <mc:Fallback>
                <p:oleObj name="方程式" r:id="rId3" imgW="245088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9438" y="188913"/>
                        <a:ext cx="6115050" cy="1212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827584" y="476672"/>
            <a:ext cx="16674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Consider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899592" y="1700808"/>
            <a:ext cx="30114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1st min occurs at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504629"/>
              </p:ext>
            </p:extLst>
          </p:nvPr>
        </p:nvGraphicFramePr>
        <p:xfrm>
          <a:off x="1979712" y="2336184"/>
          <a:ext cx="5799138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17" name="方程式" r:id="rId5" imgW="2323800" imgH="203040" progId="Equation.3">
                  <p:embed/>
                </p:oleObj>
              </mc:Choice>
              <mc:Fallback>
                <p:oleObj name="方程式" r:id="rId5" imgW="2323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336184"/>
                        <a:ext cx="5799138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973718"/>
              </p:ext>
            </p:extLst>
          </p:nvPr>
        </p:nvGraphicFramePr>
        <p:xfrm>
          <a:off x="2771800" y="2906962"/>
          <a:ext cx="38671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18" name="方程式" r:id="rId7" imgW="1549080" imgH="203040" progId="Equation.3">
                  <p:embed/>
                </p:oleObj>
              </mc:Choice>
              <mc:Fallback>
                <p:oleObj name="方程式" r:id="rId7" imgW="1549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906962"/>
                        <a:ext cx="386715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1979712" y="2852936"/>
            <a:ext cx="6864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i.e.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154962"/>
              </p:ext>
            </p:extLst>
          </p:nvPr>
        </p:nvGraphicFramePr>
        <p:xfrm>
          <a:off x="971600" y="3429000"/>
          <a:ext cx="7318375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19" name="方程式" r:id="rId9" imgW="2933640" imgH="431640" progId="Equation.3">
                  <p:embed/>
                </p:oleObj>
              </mc:Choice>
              <mc:Fallback>
                <p:oleObj name="方程式" r:id="rId9" imgW="29336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429000"/>
                        <a:ext cx="7318375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911991"/>
              </p:ext>
            </p:extLst>
          </p:nvPr>
        </p:nvGraphicFramePr>
        <p:xfrm>
          <a:off x="1335881" y="4666080"/>
          <a:ext cx="3452812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0" name="方程式" r:id="rId11" imgW="1384200" imgH="393480" progId="Equation.3">
                  <p:embed/>
                </p:oleObj>
              </mc:Choice>
              <mc:Fallback>
                <p:oleObj name="方程式" r:id="rId11" imgW="1384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5881" y="4666080"/>
                        <a:ext cx="3452812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365656"/>
              </p:ext>
            </p:extLst>
          </p:nvPr>
        </p:nvGraphicFramePr>
        <p:xfrm>
          <a:off x="1651124" y="5661248"/>
          <a:ext cx="313690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1" name="方程式" r:id="rId13" imgW="1257120" imgH="393480" progId="Equation.3">
                  <p:embed/>
                </p:oleObj>
              </mc:Choice>
              <mc:Fallback>
                <p:oleObj name="方程式" r:id="rId13" imgW="1257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124" y="5661248"/>
                        <a:ext cx="313690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339635"/>
              </p:ext>
            </p:extLst>
          </p:nvPr>
        </p:nvGraphicFramePr>
        <p:xfrm>
          <a:off x="5149354" y="4653136"/>
          <a:ext cx="3167062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2" name="方程式" r:id="rId15" imgW="1269720" imgH="393480" progId="Equation.3">
                  <p:embed/>
                </p:oleObj>
              </mc:Choice>
              <mc:Fallback>
                <p:oleObj name="方程式" r:id="rId15" imgW="1269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354" y="4653136"/>
                        <a:ext cx="3167062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14981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601405"/>
              </p:ext>
            </p:extLst>
          </p:nvPr>
        </p:nvGraphicFramePr>
        <p:xfrm>
          <a:off x="1666875" y="658813"/>
          <a:ext cx="2787650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36" name="方程式" r:id="rId3" imgW="1117440" imgH="431640" progId="Equation.3">
                  <p:embed/>
                </p:oleObj>
              </mc:Choice>
              <mc:Fallback>
                <p:oleObj name="方程式" r:id="rId3" imgW="1117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75" y="658813"/>
                        <a:ext cx="2787650" cy="1055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305533"/>
              </p:ext>
            </p:extLst>
          </p:nvPr>
        </p:nvGraphicFramePr>
        <p:xfrm>
          <a:off x="1653481" y="1869256"/>
          <a:ext cx="2630487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37" name="方程式" r:id="rId5" imgW="1054080" imgH="431640" progId="Equation.3">
                  <p:embed/>
                </p:oleObj>
              </mc:Choice>
              <mc:Fallback>
                <p:oleObj name="方程式" r:id="rId5" imgW="1054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3481" y="1869256"/>
                        <a:ext cx="2630487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867205"/>
              </p:ext>
            </p:extLst>
          </p:nvPr>
        </p:nvGraphicFramePr>
        <p:xfrm>
          <a:off x="5520258" y="645120"/>
          <a:ext cx="272415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38" name="方程式" r:id="rId7" imgW="1091880" imgH="431640" progId="Equation.3">
                  <p:embed/>
                </p:oleObj>
              </mc:Choice>
              <mc:Fallback>
                <p:oleObj name="方程式" r:id="rId7" imgW="1091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0258" y="645120"/>
                        <a:ext cx="2724150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4572000" y="332656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or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855728" y="2852936"/>
            <a:ext cx="803675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for a finite crystal, the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diffracted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intensity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finite based on the condition below.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838090" y="3789040"/>
            <a:ext cx="1309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 0 if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1658175"/>
              </p:ext>
            </p:extLst>
          </p:nvPr>
        </p:nvGraphicFramePr>
        <p:xfrm>
          <a:off x="1619250" y="4365104"/>
          <a:ext cx="2882900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39" name="方程式" r:id="rId9" imgW="1155600" imgH="507960" progId="Equation.3">
                  <p:embed/>
                </p:oleObj>
              </mc:Choice>
              <mc:Fallback>
                <p:oleObj name="方程式" r:id="rId9" imgW="11556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365104"/>
                        <a:ext cx="2882900" cy="124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071178"/>
              </p:ext>
            </p:extLst>
          </p:nvPr>
        </p:nvGraphicFramePr>
        <p:xfrm>
          <a:off x="1622425" y="5573191"/>
          <a:ext cx="2693988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40" name="方程式" r:id="rId11" imgW="1079280" imgH="507960" progId="Equation.3">
                  <p:embed/>
                </p:oleObj>
              </mc:Choice>
              <mc:Fallback>
                <p:oleObj name="方程式" r:id="rId11" imgW="10792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425" y="5573191"/>
                        <a:ext cx="2693988" cy="124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947256"/>
              </p:ext>
            </p:extLst>
          </p:nvPr>
        </p:nvGraphicFramePr>
        <p:xfrm>
          <a:off x="5472113" y="4365104"/>
          <a:ext cx="2819400" cy="124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41" name="方程式" r:id="rId13" imgW="1130040" imgH="507960" progId="Equation.3">
                  <p:embed/>
                </p:oleObj>
              </mc:Choice>
              <mc:Fallback>
                <p:oleObj name="方程式" r:id="rId13" imgW="113004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2113" y="4365104"/>
                        <a:ext cx="2819400" cy="1243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85367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43608" y="332656"/>
            <a:ext cx="55643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Example: </a:t>
            </a:r>
            <a:r>
              <a:rPr lang="en-US" altLang="zh-TW" sz="3200" kern="1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for a very thin sample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836712"/>
            <a:ext cx="6264696" cy="1982307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6056" y="2924944"/>
            <a:ext cx="3456384" cy="3812612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36031" y="3068960"/>
            <a:ext cx="45400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 err="1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Ewald</a:t>
            </a:r>
            <a:r>
              <a:rPr lang="en-US" altLang="zh-TW" sz="3200" kern="1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sphere construction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867724"/>
              </p:ext>
            </p:extLst>
          </p:nvPr>
        </p:nvGraphicFramePr>
        <p:xfrm>
          <a:off x="899592" y="3717032"/>
          <a:ext cx="27559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6" name="方程式" r:id="rId5" imgW="1104840" imgH="431640" progId="Equation.3">
                  <p:embed/>
                </p:oleObj>
              </mc:Choice>
              <mc:Fallback>
                <p:oleObj name="方程式" r:id="rId5" imgW="11048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717032"/>
                        <a:ext cx="2755900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899592" y="4941168"/>
            <a:ext cx="1186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47331"/>
              </p:ext>
            </p:extLst>
          </p:nvPr>
        </p:nvGraphicFramePr>
        <p:xfrm>
          <a:off x="2123728" y="4941168"/>
          <a:ext cx="69532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7" name="方程式" r:id="rId7" imgW="279360" imgH="215640" progId="Equation.3">
                  <p:embed/>
                </p:oleObj>
              </mc:Choice>
              <mc:Fallback>
                <p:oleObj name="方程式" r:id="rId7" imgW="2793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941168"/>
                        <a:ext cx="695325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936840" y="5567048"/>
            <a:ext cx="377917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diffraction occurs </a:t>
            </a:r>
            <a:r>
              <a:rPr lang="en-US" altLang="zh-TW" sz="3200" kern="1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due</a:t>
            </a:r>
          </a:p>
          <a:p>
            <a:r>
              <a:rPr lang="en-US" altLang="zh-TW" sz="3200" kern="1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to </a:t>
            </a:r>
            <a:r>
              <a:rPr lang="en-US" altLang="zh-TW" sz="3200" kern="1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“shape effect”.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/>
              <p:cNvSpPr txBox="1"/>
              <p:nvPr/>
            </p:nvSpPr>
            <p:spPr>
              <a:xfrm>
                <a:off x="2987824" y="4941168"/>
                <a:ext cx="1180643" cy="5570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altLang="zh-TW" sz="320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altLang="zh-TW" sz="3200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3200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en-US" altLang="zh-TW" sz="3200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acc>
                      <m:r>
                        <a:rPr lang="en-US" altLang="zh-TW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altLang="zh-TW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altLang="zh-TW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zh-TW" altLang="en-US" sz="32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文字方塊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4941168"/>
                <a:ext cx="1180643" cy="55707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508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945408"/>
              </p:ext>
            </p:extLst>
          </p:nvPr>
        </p:nvGraphicFramePr>
        <p:xfrm>
          <a:off x="1150938" y="198438"/>
          <a:ext cx="64452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3" name="Equation" r:id="rId3" imgW="2578100" imgH="241300" progId="Equation.3">
                  <p:embed/>
                </p:oleObj>
              </mc:Choice>
              <mc:Fallback>
                <p:oleObj name="Equation" r:id="rId3" imgW="2578100" imgH="241300" progId="Equation.3">
                  <p:embed/>
                  <p:pic>
                    <p:nvPicPr>
                      <p:cNvPr id="0" name="Picture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198438"/>
                        <a:ext cx="6445250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615720"/>
              </p:ext>
            </p:extLst>
          </p:nvPr>
        </p:nvGraphicFramePr>
        <p:xfrm>
          <a:off x="2423790" y="774851"/>
          <a:ext cx="2508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4" name="方程式" r:id="rId5" imgW="1002865" imgH="203112" progId="Equation.3">
                  <p:embed/>
                </p:oleObj>
              </mc:Choice>
              <mc:Fallback>
                <p:oleObj name="方程式" r:id="rId5" imgW="1002865" imgH="203112" progId="Equation.3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790" y="774851"/>
                        <a:ext cx="25082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076056" y="706787"/>
            <a:ext cx="25922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>
                <a:sym typeface="Symbol" pitchFamily="18" charset="2"/>
              </a:rPr>
              <a:t>always integer</a:t>
            </a:r>
            <a:endParaRPr lang="en-US" altLang="zh-TW" dirty="0">
              <a:sym typeface="Symbol" pitchFamily="18" charset="2"/>
            </a:endParaRPr>
          </a:p>
        </p:txBody>
      </p:sp>
      <p:graphicFrame>
        <p:nvGraphicFramePr>
          <p:cNvPr id="14" name="物件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862086"/>
              </p:ext>
            </p:extLst>
          </p:nvPr>
        </p:nvGraphicFramePr>
        <p:xfrm>
          <a:off x="1274763" y="1395413"/>
          <a:ext cx="1936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5" name="Equation" r:id="rId7" imgW="774364" imgH="228501" progId="Equation.3">
                  <p:embed/>
                </p:oleObj>
              </mc:Choice>
              <mc:Fallback>
                <p:oleObj name="Equation" r:id="rId7" imgW="774364" imgH="228501" progId="Equation.3">
                  <p:embed/>
                  <p:pic>
                    <p:nvPicPr>
                      <p:cNvPr id="0" name="Picture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4763" y="1395413"/>
                        <a:ext cx="19367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1214414" y="2071678"/>
            <a:ext cx="750077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Therefore,     is not arbitrary!     is reciprocal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lattice, i.e.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3151180" y="2071678"/>
          <a:ext cx="3492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6" name="Equation" r:id="rId9" imgW="139579" imgH="215713" progId="Equation.3">
                  <p:embed/>
                </p:oleObj>
              </mc:Choice>
              <mc:Fallback>
                <p:oleObj name="Equation" r:id="rId9" imgW="139579" imgH="215713" progId="Equation.3">
                  <p:embed/>
                  <p:pic>
                    <p:nvPicPr>
                      <p:cNvPr id="0" name="Picture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180" y="2071678"/>
                        <a:ext cx="349250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6151576" y="2071678"/>
          <a:ext cx="3492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7" name="Equation" r:id="rId11" imgW="139579" imgH="215713" progId="Equation.3">
                  <p:embed/>
                </p:oleObj>
              </mc:Choice>
              <mc:Fallback>
                <p:oleObj name="Equation" r:id="rId11" imgW="139579" imgH="215713" progId="Equation.3">
                  <p:embed/>
                  <p:pic>
                    <p:nvPicPr>
                      <p:cNvPr id="0" name="Picture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1576" y="2071678"/>
                        <a:ext cx="349250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3143240" y="2571744"/>
          <a:ext cx="4127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8" name="Equation" r:id="rId12" imgW="164885" imgH="215619" progId="Equation.3">
                  <p:embed/>
                </p:oleObj>
              </mc:Choice>
              <mc:Fallback>
                <p:oleObj name="Equation" r:id="rId12" imgW="164885" imgH="215619" progId="Equation.3">
                  <p:embed/>
                  <p:pic>
                    <p:nvPicPr>
                      <p:cNvPr id="0" name="Picture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2571744"/>
                        <a:ext cx="412750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2889250" y="3071813"/>
          <a:ext cx="28575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9" name="Equation" r:id="rId14" imgW="1143000" imgH="368300" progId="Equation.3">
                  <p:embed/>
                </p:oleObj>
              </mc:Choice>
              <mc:Fallback>
                <p:oleObj name="Equation" r:id="rId14" imgW="1143000" imgH="368300" progId="Equation.3">
                  <p:embed/>
                  <p:pic>
                    <p:nvPicPr>
                      <p:cNvPr id="0" name="Picture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0" y="3071813"/>
                        <a:ext cx="28575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1347814" y="3954473"/>
          <a:ext cx="7010400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0" name="Equation" r:id="rId16" imgW="2806700" imgH="368300" progId="Equation.3">
                  <p:embed/>
                </p:oleObj>
              </mc:Choice>
              <mc:Fallback>
                <p:oleObj name="Equation" r:id="rId16" imgW="2806700" imgH="368300" progId="Equation.3">
                  <p:embed/>
                  <p:pic>
                    <p:nvPicPr>
                      <p:cNvPr id="0" name="Picture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7814" y="3954473"/>
                        <a:ext cx="7010400" cy="903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028983"/>
              </p:ext>
            </p:extLst>
          </p:nvPr>
        </p:nvGraphicFramePr>
        <p:xfrm>
          <a:off x="2174875" y="4714875"/>
          <a:ext cx="691515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1" name="方程式" r:id="rId18" imgW="2768400" imgH="368280" progId="Equation.3">
                  <p:embed/>
                </p:oleObj>
              </mc:Choice>
              <mc:Fallback>
                <p:oleObj name="方程式" r:id="rId18" imgW="2768400" imgH="368280" progId="Equation.3">
                  <p:embed/>
                  <p:pic>
                    <p:nvPicPr>
                      <p:cNvPr id="0" name="Picture 1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75" y="4714875"/>
                        <a:ext cx="6915150" cy="903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直線接點 24"/>
          <p:cNvCxnSpPr/>
          <p:nvPr/>
        </p:nvCxnSpPr>
        <p:spPr>
          <a:xfrm>
            <a:off x="6143636" y="5643578"/>
            <a:ext cx="2857520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688265"/>
              </p:ext>
            </p:extLst>
          </p:nvPr>
        </p:nvGraphicFramePr>
        <p:xfrm>
          <a:off x="2556867" y="188640"/>
          <a:ext cx="374332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1" name="方程式" r:id="rId3" imgW="1498320" imgH="368280" progId="Equation.3">
                  <p:embed/>
                </p:oleObj>
              </mc:Choice>
              <mc:Fallback>
                <p:oleObj name="方程式" r:id="rId3" imgW="1498320" imgH="368280" progId="Equation.3">
                  <p:embed/>
                  <p:pic>
                    <p:nvPicPr>
                      <p:cNvPr id="0" name="Picture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6867" y="188640"/>
                        <a:ext cx="3743325" cy="903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683568" y="1052736"/>
            <a:ext cx="1563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) when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399863"/>
              </p:ext>
            </p:extLst>
          </p:nvPr>
        </p:nvGraphicFramePr>
        <p:xfrm>
          <a:off x="2267744" y="1098575"/>
          <a:ext cx="164941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2" name="方程式" r:id="rId5" imgW="660240" imgH="215640" progId="Equation.3">
                  <p:embed/>
                </p:oleObj>
              </mc:Choice>
              <mc:Fallback>
                <p:oleObj name="方程式" r:id="rId5" imgW="660240" imgH="215640" progId="Equation.3">
                  <p:embed/>
                  <p:pic>
                    <p:nvPicPr>
                      <p:cNvPr id="0" name="Picture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1098575"/>
                        <a:ext cx="1649413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444897"/>
              </p:ext>
            </p:extLst>
          </p:nvPr>
        </p:nvGraphicFramePr>
        <p:xfrm>
          <a:off x="1259632" y="1746771"/>
          <a:ext cx="371157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3" name="方程式" r:id="rId7" imgW="1485720" imgH="304560" progId="Equation.3">
                  <p:embed/>
                </p:oleObj>
              </mc:Choice>
              <mc:Fallback>
                <p:oleObj name="方程式" r:id="rId7" imgW="1485720" imgH="304560" progId="Equation.3">
                  <p:embed/>
                  <p:pic>
                    <p:nvPicPr>
                      <p:cNvPr id="0" name="Picture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746771"/>
                        <a:ext cx="3711575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747430"/>
              </p:ext>
            </p:extLst>
          </p:nvPr>
        </p:nvGraphicFramePr>
        <p:xfrm>
          <a:off x="5436096" y="1700808"/>
          <a:ext cx="364807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4" name="方程式" r:id="rId9" imgW="1460160" imgH="304560" progId="Equation.3">
                  <p:embed/>
                </p:oleObj>
              </mc:Choice>
              <mc:Fallback>
                <p:oleObj name="方程式" r:id="rId9" imgW="1460160" imgH="304560" progId="Equation.3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1700808"/>
                        <a:ext cx="3648075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683568" y="2700209"/>
            <a:ext cx="16770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(ii) when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510050"/>
              </p:ext>
            </p:extLst>
          </p:nvPr>
        </p:nvGraphicFramePr>
        <p:xfrm>
          <a:off x="2490539" y="2746048"/>
          <a:ext cx="164941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5" name="方程式" r:id="rId11" imgW="660240" imgH="215640" progId="Equation.3">
                  <p:embed/>
                </p:oleObj>
              </mc:Choice>
              <mc:Fallback>
                <p:oleObj name="方程式" r:id="rId11" imgW="660240" imgH="215640" progId="Equation.3">
                  <p:embed/>
                  <p:pic>
                    <p:nvPicPr>
                      <p:cNvPr id="0" name="Picture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0539" y="2746048"/>
                        <a:ext cx="1649413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598188"/>
              </p:ext>
            </p:extLst>
          </p:nvPr>
        </p:nvGraphicFramePr>
        <p:xfrm>
          <a:off x="1338957" y="3861048"/>
          <a:ext cx="710565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6" name="方程式" r:id="rId13" imgW="2844720" imgH="393480" progId="Equation.3">
                  <p:embed/>
                </p:oleObj>
              </mc:Choice>
              <mc:Fallback>
                <p:oleObj name="方程式" r:id="rId13" imgW="2844720" imgH="393480" progId="Equation.3">
                  <p:embed/>
                  <p:pic>
                    <p:nvPicPr>
                      <p:cNvPr id="0" name="Picture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8957" y="3861048"/>
                        <a:ext cx="710565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直線接點 11"/>
          <p:cNvCxnSpPr/>
          <p:nvPr/>
        </p:nvCxnSpPr>
        <p:spPr>
          <a:xfrm>
            <a:off x="6212359" y="4757217"/>
            <a:ext cx="223224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538966"/>
              </p:ext>
            </p:extLst>
          </p:nvPr>
        </p:nvGraphicFramePr>
        <p:xfrm>
          <a:off x="6350695" y="4885160"/>
          <a:ext cx="2093912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7" name="方程式" r:id="rId15" imgW="838080" imgH="241200" progId="Equation.3">
                  <p:embed/>
                </p:oleObj>
              </mc:Choice>
              <mc:Fallback>
                <p:oleObj name="方程式" r:id="rId15" imgW="838080" imgH="241200" progId="Equation.3">
                  <p:embed/>
                  <p:pic>
                    <p:nvPicPr>
                      <p:cNvPr id="0" name="Picture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695" y="4885160"/>
                        <a:ext cx="2093912" cy="592137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749995"/>
              </p:ext>
            </p:extLst>
          </p:nvPr>
        </p:nvGraphicFramePr>
        <p:xfrm>
          <a:off x="1331640" y="4964212"/>
          <a:ext cx="35845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8" name="方程式" r:id="rId17" imgW="1434960" imgH="355320" progId="Equation.3">
                  <p:embed/>
                </p:oleObj>
              </mc:Choice>
              <mc:Fallback>
                <p:oleObj name="方程式" r:id="rId17" imgW="1434960" imgH="355320" progId="Equation.3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964212"/>
                        <a:ext cx="3584575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文字方塊 14"/>
          <p:cNvSpPr txBox="1"/>
          <p:nvPr/>
        </p:nvSpPr>
        <p:spPr>
          <a:xfrm>
            <a:off x="1331640" y="3284984"/>
            <a:ext cx="37289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For an infinite crystal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971207" y="1772816"/>
            <a:ext cx="298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971600" y="6021288"/>
            <a:ext cx="5330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diffraction occurs at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596015"/>
              </p:ext>
            </p:extLst>
          </p:nvPr>
        </p:nvGraphicFramePr>
        <p:xfrm>
          <a:off x="6444208" y="6021288"/>
          <a:ext cx="164941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9" name="方程式" r:id="rId19" imgW="660240" imgH="215640" progId="Equation.3">
                  <p:embed/>
                </p:oleObj>
              </mc:Choice>
              <mc:Fallback>
                <p:oleObj name="方程式" r:id="rId19" imgW="660240" imgH="215640" progId="Equation.3">
                  <p:embed/>
                  <p:pic>
                    <p:nvPicPr>
                      <p:cNvPr id="0" name="Picture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6021288"/>
                        <a:ext cx="1649413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22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直線接點 19"/>
          <p:cNvCxnSpPr/>
          <p:nvPr/>
        </p:nvCxnSpPr>
        <p:spPr>
          <a:xfrm>
            <a:off x="6444208" y="6551513"/>
            <a:ext cx="1649413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484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71600" y="404664"/>
            <a:ext cx="54865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total scattering amplitude </a:t>
            </a:r>
            <a:r>
              <a:rPr lang="en-US" altLang="zh-TW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zh-TW" altLang="en-US" sz="3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816288"/>
              </p:ext>
            </p:extLst>
          </p:nvPr>
        </p:nvGraphicFramePr>
        <p:xfrm>
          <a:off x="1095598" y="980728"/>
          <a:ext cx="5708650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方程式" r:id="rId3" imgW="2286000" imgH="304560" progId="Equation.3">
                  <p:embed/>
                </p:oleObj>
              </mc:Choice>
              <mc:Fallback>
                <p:oleObj name="方程式" r:id="rId3" imgW="2286000" imgH="304560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598" y="980728"/>
                        <a:ext cx="5708650" cy="747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074506"/>
              </p:ext>
            </p:extLst>
          </p:nvPr>
        </p:nvGraphicFramePr>
        <p:xfrm>
          <a:off x="1475656" y="1815728"/>
          <a:ext cx="4376737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方程式" r:id="rId5" imgW="1752480" imgH="393480" progId="Equation.3">
                  <p:embed/>
                </p:oleObj>
              </mc:Choice>
              <mc:Fallback>
                <p:oleObj name="方程式" r:id="rId5" imgW="1752480" imgH="39348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815728"/>
                        <a:ext cx="4376737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線接點 7"/>
          <p:cNvCxnSpPr/>
          <p:nvPr/>
        </p:nvCxnSpPr>
        <p:spPr>
          <a:xfrm>
            <a:off x="5364088" y="2492896"/>
            <a:ext cx="416297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4440114" y="2877677"/>
            <a:ext cx="2680542" cy="584775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直線單箭頭接點 14"/>
          <p:cNvCxnSpPr/>
          <p:nvPr/>
        </p:nvCxnSpPr>
        <p:spPr>
          <a:xfrm flipV="1">
            <a:off x="5572236" y="2492896"/>
            <a:ext cx="0" cy="37532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60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908720"/>
            <a:ext cx="2556907" cy="3470088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1043608" y="332656"/>
            <a:ext cx="77192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unit cell, total electron concentration at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619672" y="980728"/>
            <a:ext cx="5340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all atoms in the unit cell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496523"/>
              </p:ext>
            </p:extLst>
          </p:nvPr>
        </p:nvGraphicFramePr>
        <p:xfrm>
          <a:off x="1158156" y="1083776"/>
          <a:ext cx="3175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6" name="方程式" r:id="rId4" imgW="126720" imgH="164880" progId="Equation.3">
                  <p:embed/>
                </p:oleObj>
              </mc:Choice>
              <mc:Fallback>
                <p:oleObj name="方程式" r:id="rId4" imgW="126720" imgH="164880" progId="Equation.3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156" y="1083776"/>
                        <a:ext cx="3175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875276"/>
              </p:ext>
            </p:extLst>
          </p:nvPr>
        </p:nvGraphicFramePr>
        <p:xfrm>
          <a:off x="3396208" y="1690316"/>
          <a:ext cx="3048000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7" name="方程式" r:id="rId6" imgW="1218960" imgH="444240" progId="Equation.3">
                  <p:embed/>
                </p:oleObj>
              </mc:Choice>
              <mc:Fallback>
                <p:oleObj name="方程式" r:id="rId6" imgW="1218960" imgH="444240" progId="Equation.3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6208" y="1690316"/>
                        <a:ext cx="3048000" cy="1090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206583"/>
              </p:ext>
            </p:extLst>
          </p:nvPr>
        </p:nvGraphicFramePr>
        <p:xfrm>
          <a:off x="1321963" y="2852936"/>
          <a:ext cx="352107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8" name="方程式" r:id="rId8" imgW="1409400" imgH="393480" progId="Equation.3">
                  <p:embed/>
                </p:oleObj>
              </mc:Choice>
              <mc:Fallback>
                <p:oleObj name="方程式" r:id="rId8" imgW="1409400" imgH="393480" progId="Equation.3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963" y="2852936"/>
                        <a:ext cx="3521075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942574"/>
              </p:ext>
            </p:extLst>
          </p:nvPr>
        </p:nvGraphicFramePr>
        <p:xfrm>
          <a:off x="1835696" y="3717032"/>
          <a:ext cx="3937000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9" name="方程式" r:id="rId10" imgW="1574640" imgH="444240" progId="Equation.3">
                  <p:embed/>
                </p:oleObj>
              </mc:Choice>
              <mc:Fallback>
                <p:oleObj name="方程式" r:id="rId10" imgW="1574640" imgH="444240" progId="Equation.3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717032"/>
                        <a:ext cx="3937000" cy="1090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831355"/>
              </p:ext>
            </p:extLst>
          </p:nvPr>
        </p:nvGraphicFramePr>
        <p:xfrm>
          <a:off x="1835696" y="4725144"/>
          <a:ext cx="3968750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0" name="方程式" r:id="rId12" imgW="1587240" imgH="444240" progId="Equation.3">
                  <p:embed/>
                </p:oleObj>
              </mc:Choice>
              <mc:Fallback>
                <p:oleObj name="方程式" r:id="rId12" imgW="1587240" imgH="444240" progId="Equation.3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725144"/>
                        <a:ext cx="3968750" cy="1090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299562"/>
              </p:ext>
            </p:extLst>
          </p:nvPr>
        </p:nvGraphicFramePr>
        <p:xfrm>
          <a:off x="1835696" y="5733256"/>
          <a:ext cx="5461000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1" name="方程式" r:id="rId14" imgW="2184120" imgH="444240" progId="Equation.3">
                  <p:embed/>
                </p:oleObj>
              </mc:Choice>
              <mc:Fallback>
                <p:oleObj name="方程式" r:id="rId14" imgW="2184120" imgH="444240" progId="Equation.3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733256"/>
                        <a:ext cx="5461000" cy="1090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直線接點 14"/>
          <p:cNvCxnSpPr/>
          <p:nvPr/>
        </p:nvCxnSpPr>
        <p:spPr>
          <a:xfrm>
            <a:off x="5772696" y="6453336"/>
            <a:ext cx="95954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665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076380"/>
              </p:ext>
            </p:extLst>
          </p:nvPr>
        </p:nvGraphicFramePr>
        <p:xfrm>
          <a:off x="1581150" y="188913"/>
          <a:ext cx="5969000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8" name="方程式" r:id="rId3" imgW="2387520" imgH="444240" progId="Equation.3">
                  <p:embed/>
                </p:oleObj>
              </mc:Choice>
              <mc:Fallback>
                <p:oleObj name="方程式" r:id="rId3" imgW="2387520" imgH="444240" progId="Equation.3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1150" y="188913"/>
                        <a:ext cx="5969000" cy="1090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直線接點 3"/>
          <p:cNvCxnSpPr/>
          <p:nvPr/>
        </p:nvCxnSpPr>
        <p:spPr>
          <a:xfrm>
            <a:off x="3851920" y="1124744"/>
            <a:ext cx="369823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651483"/>
              </p:ext>
            </p:extLst>
          </p:nvPr>
        </p:nvGraphicFramePr>
        <p:xfrm>
          <a:off x="3978275" y="1152525"/>
          <a:ext cx="73025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9" name="方程式" r:id="rId5" imgW="291960" imgH="241200" progId="Equation.3">
                  <p:embed/>
                </p:oleObj>
              </mc:Choice>
              <mc:Fallback>
                <p:oleObj name="方程式" r:id="rId5" imgW="291960" imgH="241200" progId="Equation.3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8275" y="1152525"/>
                        <a:ext cx="730250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4932040" y="1124744"/>
            <a:ext cx="33746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atomic form factor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24813"/>
              </p:ext>
            </p:extLst>
          </p:nvPr>
        </p:nvGraphicFramePr>
        <p:xfrm>
          <a:off x="1613024" y="1773238"/>
          <a:ext cx="3175000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0" name="方程式" r:id="rId7" imgW="1269720" imgH="444240" progId="Equation.3">
                  <p:embed/>
                </p:oleObj>
              </mc:Choice>
              <mc:Fallback>
                <p:oleObj name="方程式" r:id="rId7" imgW="1269720" imgH="444240" progId="Equation.3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3024" y="1773238"/>
                        <a:ext cx="3175000" cy="1090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1124200" y="3212976"/>
            <a:ext cx="77682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scattering amplitude is then expressed as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500839"/>
              </p:ext>
            </p:extLst>
          </p:nvPr>
        </p:nvGraphicFramePr>
        <p:xfrm>
          <a:off x="2123728" y="3933056"/>
          <a:ext cx="4000500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1" name="方程式" r:id="rId9" imgW="1600200" imgH="444240" progId="Equation.3">
                  <p:embed/>
                </p:oleObj>
              </mc:Choice>
              <mc:Fallback>
                <p:oleObj name="方程式" r:id="rId9" imgW="1600200" imgH="444240" progId="Equation.3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933056"/>
                        <a:ext cx="4000500" cy="1090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2637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53974" y="332656"/>
            <a:ext cx="6008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8-2.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Atomic form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 calculation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619672" y="917431"/>
            <a:ext cx="73602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meaning of form factor is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equivalent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total charge of an atom, which can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obtained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a direct calculation.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691680" y="2708920"/>
            <a:ext cx="73961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integral extended over the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a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atom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set the origin at the atom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559861"/>
              </p:ext>
            </p:extLst>
          </p:nvPr>
        </p:nvGraphicFramePr>
        <p:xfrm>
          <a:off x="1619672" y="4521746"/>
          <a:ext cx="7270750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方程式" r:id="rId3" imgW="2908080" imgH="317160" progId="Equation.3">
                  <p:embed/>
                </p:oleObj>
              </mc:Choice>
              <mc:Fallback>
                <p:oleObj name="方程式" r:id="rId3" imgW="2908080" imgH="31716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521746"/>
                        <a:ext cx="7270750" cy="779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8356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2225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3200"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1073</Words>
  <Application>Microsoft Office PowerPoint</Application>
  <PresentationFormat>如螢幕大小 (4:3)</PresentationFormat>
  <Paragraphs>192</Paragraphs>
  <Slides>35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35</vt:i4>
      </vt:variant>
    </vt:vector>
  </HeadingPairs>
  <TitlesOfParts>
    <vt:vector size="47" baseType="lpstr">
      <vt:lpstr>微軟正黑體</vt:lpstr>
      <vt:lpstr>新細明體</vt:lpstr>
      <vt:lpstr>標楷體</vt:lpstr>
      <vt:lpstr>Arial</vt:lpstr>
      <vt:lpstr>Calibri</vt:lpstr>
      <vt:lpstr>Cambria Math</vt:lpstr>
      <vt:lpstr>Symbol</vt:lpstr>
      <vt:lpstr>Times New Roman</vt:lpstr>
      <vt:lpstr>Office 佈景主題</vt:lpstr>
      <vt:lpstr>Equation</vt:lpstr>
      <vt:lpstr>方程式</vt:lpstr>
      <vt:lpstr>Microsoft 方程式編輯器 3.0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</dc:creator>
  <cp:lastModifiedBy>TCJ</cp:lastModifiedBy>
  <cp:revision>100</cp:revision>
  <dcterms:created xsi:type="dcterms:W3CDTF">2013-09-13T03:13:41Z</dcterms:created>
  <dcterms:modified xsi:type="dcterms:W3CDTF">2013-11-27T04:59:08Z</dcterms:modified>
</cp:coreProperties>
</file>